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heme/themeOverride39.xml" ContentType="application/vnd.openxmlformats-officedocument.themeOverr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theme/themeOverride28.xml" ContentType="application/vnd.openxmlformats-officedocument.themeOverride+xml"/>
  <Override PartName="/ppt/notesSlides/notesSlide30.xml" ContentType="application/vnd.openxmlformats-officedocument.presentationml.notesSlide+xml"/>
  <Override PartName="/ppt/theme/themeOverride46.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heme/themeOverride29.xml" ContentType="application/vnd.openxmlformats-officedocument.themeOverride+xml"/>
  <Override PartName="/ppt/notesSlides/notesSlide42.xml" ContentType="application/vnd.openxmlformats-officedocument.presentationml.notesSlide+xml"/>
  <Override PartName="/ppt/theme/themeOverride47.xml" ContentType="application/vnd.openxmlformats-officedocument.themeOverr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36.xml" ContentType="application/vnd.openxmlformats-officedocument.themeOverr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32.xml" ContentType="application/vnd.openxmlformats-officedocument.presentationml.notesSlide+xml"/>
  <Override PartName="/ppt/theme/themeOverride48.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37.xml" ContentType="application/vnd.openxmlformats-officedocument.themeOverride+xml"/>
  <Override PartName="/ppt/notesSlides/notesSlide50.xml" ContentType="application/vnd.openxmlformats-officedocument.presentationml.notesSlide+xml"/>
  <Override PartName="/ppt/theme/themeOverride55.xml" ContentType="application/vnd.openxmlformats-officedocument.themeOverr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Override38.xml" ContentType="application/vnd.openxmlformats-officedocument.themeOverride+xml"/>
  <Override PartName="/ppt/theme/themeOverride49.xml" ContentType="application/vnd.openxmlformats-officedocument.themeOverr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heme/themeOverride27.xml" ContentType="application/vnd.openxmlformats-officedocument.themeOverride+xml"/>
  <Override PartName="/ppt/notesSlides/notesSlide40.xml" ContentType="application/vnd.openxmlformats-officedocument.presentationml.notesSlide+xml"/>
  <Override PartName="/ppt/theme/themeOverride4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theme/themeOverride30.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60" r:id="rId2"/>
    <p:sldId id="459" r:id="rId3"/>
    <p:sldId id="262" r:id="rId4"/>
    <p:sldId id="524" r:id="rId5"/>
    <p:sldId id="264" r:id="rId6"/>
    <p:sldId id="502"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503" r:id="rId20"/>
    <p:sldId id="504" r:id="rId21"/>
    <p:sldId id="505" r:id="rId22"/>
    <p:sldId id="506" r:id="rId23"/>
    <p:sldId id="507" r:id="rId24"/>
    <p:sldId id="508" r:id="rId25"/>
    <p:sldId id="479" r:id="rId26"/>
    <p:sldId id="480" r:id="rId27"/>
    <p:sldId id="481" r:id="rId28"/>
    <p:sldId id="482" r:id="rId29"/>
    <p:sldId id="483" r:id="rId30"/>
    <p:sldId id="484" r:id="rId31"/>
    <p:sldId id="485" r:id="rId32"/>
    <p:sldId id="486" r:id="rId33"/>
    <p:sldId id="487" r:id="rId34"/>
    <p:sldId id="488" r:id="rId35"/>
    <p:sldId id="489" r:id="rId36"/>
    <p:sldId id="490" r:id="rId37"/>
    <p:sldId id="491" r:id="rId38"/>
    <p:sldId id="492" r:id="rId39"/>
    <p:sldId id="493" r:id="rId40"/>
    <p:sldId id="494" r:id="rId41"/>
    <p:sldId id="495" r:id="rId42"/>
    <p:sldId id="496" r:id="rId43"/>
    <p:sldId id="497" r:id="rId44"/>
    <p:sldId id="499" r:id="rId45"/>
    <p:sldId id="498" r:id="rId46"/>
    <p:sldId id="500" r:id="rId47"/>
    <p:sldId id="501" r:id="rId48"/>
    <p:sldId id="509" r:id="rId49"/>
    <p:sldId id="510" r:id="rId50"/>
    <p:sldId id="511" r:id="rId51"/>
    <p:sldId id="512" r:id="rId52"/>
    <p:sldId id="513" r:id="rId53"/>
    <p:sldId id="514" r:id="rId54"/>
    <p:sldId id="515" r:id="rId55"/>
    <p:sldId id="516" r:id="rId56"/>
    <p:sldId id="518" r:id="rId57"/>
    <p:sldId id="517" r:id="rId58"/>
    <p:sldId id="519" r:id="rId59"/>
    <p:sldId id="520" r:id="rId60"/>
    <p:sldId id="521" r:id="rId61"/>
    <p:sldId id="522" r:id="rId62"/>
    <p:sldId id="52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66"/>
    <a:srgbClr val="0000FF"/>
    <a:srgbClr val="FF00FF"/>
    <a:srgbClr val="D68B1C"/>
    <a:srgbClr val="0033CC"/>
    <a:srgbClr val="006600"/>
    <a:srgbClr val="FF0000"/>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70"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7/14/2019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13</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43</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44</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45</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46</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47</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48</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14</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50</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51</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52</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53</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54</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55</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56</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57</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58</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15</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60</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61</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7/14/2019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30.xml"/><Relationship Id="rId6" Type="http://schemas.openxmlformats.org/officeDocument/2006/relationships/image" Target="../media/image6.png"/><Relationship Id="rId5" Type="http://schemas.openxmlformats.org/officeDocument/2006/relationships/hyperlink" Target="https://en.wikipedia.org/wiki/File:Flowchart_Line.svg" TargetMode="Externa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41.xml"/><Relationship Id="rId5" Type="http://schemas.openxmlformats.org/officeDocument/2006/relationships/image" Target="../media/image7.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42.xml"/><Relationship Id="rId5" Type="http://schemas.openxmlformats.org/officeDocument/2006/relationships/image" Target="../media/image8.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4.xml"/><Relationship Id="rId5" Type="http://schemas.openxmlformats.org/officeDocument/2006/relationships/image" Target="../media/image9.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7.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8.xml"/><Relationship Id="rId5" Type="http://schemas.openxmlformats.org/officeDocument/2006/relationships/image" Target="../media/image10.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53.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14414" y="4929198"/>
            <a:ext cx="7715304" cy="1357322"/>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06</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ALGORITHMS AND FLOW CHARTS</a:t>
            </a:r>
            <a:endParaRPr lang="en-US" sz="4000" b="1" u="sng"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1214414" y="2426919"/>
            <a:ext cx="7358114" cy="85920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Unit 1:</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1214414" y="500042"/>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8" name="Subtitle 2"/>
          <p:cNvSpPr txBox="1">
            <a:spLocks/>
          </p:cNvSpPr>
          <p:nvPr/>
        </p:nvSpPr>
        <p:spPr>
          <a:xfrm>
            <a:off x="1285852" y="3307925"/>
            <a:ext cx="8429684" cy="6925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6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n-lt"/>
                <a:ea typeface="+mn-ea"/>
                <a:cs typeface="+mn-cs"/>
              </a:rPr>
              <a:t>Computer Systems and Organisation (CSO) </a:t>
            </a:r>
            <a:endParaRPr kumimoji="0" lang="en-IN"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b="1" u="sng" dirty="0" smtClean="0">
                <a:solidFill>
                  <a:srgbClr val="FFFF00"/>
                </a:solidFill>
                <a:effectLst>
                  <a:outerShdw blurRad="38100" dist="38100" dir="2700000" algn="tl">
                    <a:srgbClr val="000000">
                      <a:alpha val="43137"/>
                    </a:srgbClr>
                  </a:outerShdw>
                </a:effectLst>
              </a:rPr>
              <a:t>ALGORITHM AND FLOW CHART</a:t>
            </a:r>
            <a:endParaRPr lang="en-US" b="1" u="sng"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571604" y="1428737"/>
            <a:ext cx="6929486"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514350" indent="-514350" algn="just"/>
            <a:r>
              <a:rPr lang="en-IN" sz="3200" b="1" dirty="0" smtClean="0">
                <a:solidFill>
                  <a:srgbClr val="FFFF00"/>
                </a:solidFill>
                <a:effectLst>
                  <a:outerShdw blurRad="38100" dist="38100" dir="2700000" algn="tl">
                    <a:srgbClr val="000000">
                      <a:alpha val="43137"/>
                    </a:srgbClr>
                  </a:outerShdw>
                </a:effectLst>
              </a:rPr>
              <a:t>What is Algorithm?</a:t>
            </a:r>
          </a:p>
        </p:txBody>
      </p:sp>
      <p:sp>
        <p:nvSpPr>
          <p:cNvPr id="7" name="Rectangle 6"/>
          <p:cNvSpPr/>
          <p:nvPr/>
        </p:nvSpPr>
        <p:spPr>
          <a:xfrm>
            <a:off x="1071538" y="2285992"/>
            <a:ext cx="8001056" cy="3539430"/>
          </a:xfrm>
          <a:prstGeom prst="rect">
            <a:avLst/>
          </a:prstGeom>
        </p:spPr>
        <p:txBody>
          <a:bodyPr wrap="square">
            <a:spAutoFit/>
          </a:bodyPr>
          <a:lstStyle/>
          <a:p>
            <a:pPr algn="just"/>
            <a:r>
              <a:rPr lang="en-IN" sz="3200" b="1" dirty="0" err="1" smtClean="0">
                <a:solidFill>
                  <a:schemeClr val="bg1"/>
                </a:solidFill>
                <a:effectLst>
                  <a:outerShdw blurRad="38100" dist="38100" dir="2700000" algn="tl">
                    <a:srgbClr val="000000">
                      <a:alpha val="43137"/>
                    </a:srgbClr>
                  </a:outerShdw>
                </a:effectLst>
              </a:rPr>
              <a:t>Webopedia</a:t>
            </a:r>
            <a:r>
              <a:rPr lang="en-IN" sz="3200" b="1" dirty="0" smtClean="0">
                <a:solidFill>
                  <a:schemeClr val="bg1"/>
                </a:solidFill>
                <a:effectLst>
                  <a:outerShdw blurRad="38100" dist="38100" dir="2700000" algn="tl">
                    <a:srgbClr val="000000">
                      <a:alpha val="43137"/>
                    </a:srgbClr>
                  </a:outerShdw>
                </a:effectLst>
              </a:rPr>
              <a:t> defines an algorithm as:  </a:t>
            </a:r>
          </a:p>
          <a:p>
            <a:pPr algn="just"/>
            <a:endParaRPr lang="en-IN" sz="3200" b="1" dirty="0" smtClean="0">
              <a:solidFill>
                <a:schemeClr val="bg1"/>
              </a:solidFill>
              <a:effectLst>
                <a:outerShdw blurRad="38100" dist="38100" dir="2700000" algn="tl">
                  <a:srgbClr val="000000">
                    <a:alpha val="43137"/>
                  </a:srgbClr>
                </a:outerShdw>
              </a:effectLst>
            </a:endParaRPr>
          </a:p>
          <a:p>
            <a:r>
              <a:rPr lang="en-IN" sz="3200" b="1" dirty="0" smtClean="0">
                <a:solidFill>
                  <a:schemeClr val="bg1"/>
                </a:solidFill>
                <a:effectLst>
                  <a:outerShdw blurRad="38100" dist="38100" dir="2700000" algn="tl">
                    <a:srgbClr val="000000">
                      <a:alpha val="43137"/>
                    </a:srgbClr>
                  </a:outerShdw>
                </a:effectLst>
              </a:rPr>
              <a:t>	    “A formula or set of steps for solving a                 </a:t>
            </a:r>
          </a:p>
          <a:p>
            <a:r>
              <a:rPr lang="en-IN" sz="3200" b="1" dirty="0" smtClean="0">
                <a:solidFill>
                  <a:schemeClr val="bg1"/>
                </a:solidFill>
                <a:effectLst>
                  <a:outerShdw blurRad="38100" dist="38100" dir="2700000" algn="tl">
                    <a:srgbClr val="000000">
                      <a:alpha val="43137"/>
                    </a:srgbClr>
                  </a:outerShdw>
                </a:effectLst>
              </a:rPr>
              <a:t> </a:t>
            </a:r>
            <a:r>
              <a:rPr lang="en-IN" sz="3200" b="1" dirty="0" err="1" smtClean="0">
                <a:solidFill>
                  <a:schemeClr val="bg1"/>
                </a:solidFill>
                <a:effectLst>
                  <a:outerShdw blurRad="38100" dist="38100" dir="2700000" algn="tl">
                    <a:srgbClr val="000000">
                      <a:alpha val="43137"/>
                    </a:srgbClr>
                  </a:outerShdw>
                </a:effectLst>
              </a:rPr>
              <a:t>particularproblem</a:t>
            </a:r>
            <a:r>
              <a:rPr lang="en-IN" sz="3200" b="1" dirty="0" smtClean="0">
                <a:solidFill>
                  <a:schemeClr val="bg1"/>
                </a:solidFill>
                <a:effectLst>
                  <a:outerShdw blurRad="38100" dist="38100" dir="2700000" algn="tl">
                    <a:srgbClr val="000000">
                      <a:alpha val="43137"/>
                    </a:srgbClr>
                  </a:outerShdw>
                </a:effectLst>
              </a:rPr>
              <a:t>.   To be an algorithm,  a set of  rules must be unambiguous and have a  clear stopping point”.</a:t>
            </a:r>
          </a:p>
          <a:p>
            <a:r>
              <a:rPr lang="en-IN" sz="3200" b="1" dirty="0" smtClean="0">
                <a:solidFill>
                  <a:schemeClr val="bg1"/>
                </a:solidFill>
                <a:effectLst>
                  <a:outerShdw blurRad="38100" dist="38100" dir="2700000" algn="tl">
                    <a:srgbClr val="000000">
                      <a:alpha val="43137"/>
                    </a:srgbClr>
                  </a:outerShdw>
                </a:effectLst>
              </a:rPr>
              <a:t>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2"/>
          </a:lnRef>
          <a:fillRef idx="3">
            <a:schemeClr val="accent2"/>
          </a:fillRef>
          <a:effectRef idx="3">
            <a:schemeClr val="accent2"/>
          </a:effectRef>
          <a:fontRef idx="minor">
            <a:schemeClr val="lt1"/>
          </a:fontRef>
        </p:style>
        <p:txBody>
          <a:bodyPr>
            <a:normAutofit/>
          </a:bodyPr>
          <a:lstStyle/>
          <a:p>
            <a:r>
              <a:rPr lang="en-IN" b="1" u="sng" dirty="0" smtClean="0">
                <a:solidFill>
                  <a:srgbClr val="FFFF00"/>
                </a:solidFill>
                <a:effectLst>
                  <a:outerShdw blurRad="38100" dist="38100" dir="2700000" algn="tl">
                    <a:srgbClr val="000000">
                      <a:alpha val="43137"/>
                    </a:srgbClr>
                  </a:outerShdw>
                </a:effectLst>
              </a:rPr>
              <a:t>MUHAMMAD IBN MUSA AL-KHWARIZMI</a:t>
            </a:r>
            <a:endParaRPr lang="en-IN" u="sng"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000100" y="1142984"/>
            <a:ext cx="5572164" cy="3970318"/>
          </a:xfrm>
          <a:prstGeom prst="rect">
            <a:avLst/>
          </a:prstGeom>
        </p:spPr>
        <p:txBody>
          <a:bodyPr wrap="square">
            <a:spAutoFit/>
          </a:bodyPr>
          <a:lstStyle/>
          <a:p>
            <a:pPr algn="just"/>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Muḥammad</a:t>
            </a:r>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ibn</a:t>
            </a:r>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Mūsā</a:t>
            </a:r>
            <a:r>
              <a:rPr lang="en-IN" sz="2800" b="1" dirty="0" smtClean="0">
                <a:solidFill>
                  <a:schemeClr val="bg1"/>
                </a:solidFill>
                <a:effectLst>
                  <a:outerShdw blurRad="38100" dist="38100" dir="2700000" algn="tl">
                    <a:srgbClr val="000000">
                      <a:alpha val="43137"/>
                    </a:srgbClr>
                  </a:outerShdw>
                </a:effectLst>
              </a:rPr>
              <a:t> al-</a:t>
            </a:r>
            <a:r>
              <a:rPr lang="en-IN" sz="2800" b="1" dirty="0" err="1" smtClean="0">
                <a:solidFill>
                  <a:schemeClr val="bg1"/>
                </a:solidFill>
                <a:effectLst>
                  <a:outerShdw blurRad="38100" dist="38100" dir="2700000" algn="tl">
                    <a:srgbClr val="000000">
                      <a:alpha val="43137"/>
                    </a:srgbClr>
                  </a:outerShdw>
                </a:effectLst>
              </a:rPr>
              <a:t>Khwārizmī</a:t>
            </a:r>
            <a:r>
              <a:rPr lang="en-IN" sz="2800" b="1" dirty="0" smtClean="0">
                <a:solidFill>
                  <a:schemeClr val="bg1"/>
                </a:solidFill>
                <a:effectLst>
                  <a:outerShdw blurRad="38100" dist="38100" dir="2700000" algn="tl">
                    <a:srgbClr val="000000">
                      <a:alpha val="43137"/>
                    </a:srgbClr>
                  </a:outerShdw>
                </a:effectLst>
              </a:rPr>
              <a:t> (Persian: </a:t>
            </a:r>
            <a:r>
              <a:rPr lang="ar-SA" sz="2800" b="1" dirty="0" smtClean="0">
                <a:solidFill>
                  <a:schemeClr val="bg1"/>
                </a:solidFill>
                <a:effectLst>
                  <a:outerShdw blurRad="38100" dist="38100" dir="2700000" algn="tl">
                    <a:srgbClr val="000000">
                      <a:alpha val="43137"/>
                    </a:srgbClr>
                  </a:outerShdw>
                </a:effectLst>
              </a:rPr>
              <a:t>محمد بن موسى خوارزمی</a:t>
            </a:r>
            <a:r>
              <a:rPr lang="en-IN" sz="2800" b="1" dirty="0" smtClean="0">
                <a:solidFill>
                  <a:schemeClr val="bg1"/>
                </a:solidFill>
                <a:effectLst>
                  <a:outerShdw blurRad="38100" dist="38100" dir="2700000" algn="tl">
                    <a:srgbClr val="000000">
                      <a:alpha val="43137"/>
                    </a:srgbClr>
                  </a:outerShdw>
                </a:effectLst>
              </a:rPr>
              <a:t>‎; c. 780 – c. 850), Formerly Latinized as </a:t>
            </a:r>
            <a:r>
              <a:rPr lang="en-IN" sz="2800" b="1" dirty="0" err="1" smtClean="0">
                <a:solidFill>
                  <a:schemeClr val="bg1"/>
                </a:solidFill>
                <a:effectLst>
                  <a:outerShdw blurRad="38100" dist="38100" dir="2700000" algn="tl">
                    <a:srgbClr val="000000">
                      <a:alpha val="43137"/>
                    </a:srgbClr>
                  </a:outerShdw>
                </a:effectLst>
              </a:rPr>
              <a:t>Algoritmi</a:t>
            </a:r>
            <a:r>
              <a:rPr lang="en-IN" sz="2800" b="1" dirty="0" smtClean="0">
                <a:solidFill>
                  <a:schemeClr val="bg1"/>
                </a:solidFill>
                <a:effectLst>
                  <a:outerShdw blurRad="38100" dist="38100" dir="2700000" algn="tl">
                    <a:srgbClr val="000000">
                      <a:alpha val="43137"/>
                    </a:srgbClr>
                  </a:outerShdw>
                </a:effectLst>
              </a:rPr>
              <a:t>, was            a Persian scholar who produced works in mathematics, astronomy, &amp;  geography    under the patronage of the Caliph Al-</a:t>
            </a:r>
            <a:r>
              <a:rPr lang="en-IN" sz="2800" b="1" dirty="0" err="1" smtClean="0">
                <a:solidFill>
                  <a:schemeClr val="bg1"/>
                </a:solidFill>
                <a:effectLst>
                  <a:outerShdw blurRad="38100" dist="38100" dir="2700000" algn="tl">
                    <a:srgbClr val="000000">
                      <a:alpha val="43137"/>
                    </a:srgbClr>
                  </a:outerShdw>
                </a:effectLst>
              </a:rPr>
              <a:t>Ma'mun</a:t>
            </a:r>
            <a:r>
              <a:rPr lang="en-IN" sz="2800" b="1" dirty="0" smtClean="0">
                <a:solidFill>
                  <a:schemeClr val="bg1"/>
                </a:solidFill>
                <a:effectLst>
                  <a:outerShdw blurRad="38100" dist="38100" dir="2700000" algn="tl">
                    <a:srgbClr val="000000">
                      <a:alpha val="43137"/>
                    </a:srgbClr>
                  </a:outerShdw>
                </a:effectLst>
              </a:rPr>
              <a:t> of the Abbasid Caliphate. </a:t>
            </a:r>
            <a:endParaRPr lang="en-IN" sz="2800" b="1" dirty="0">
              <a:solidFill>
                <a:schemeClr val="bg1"/>
              </a:solidFill>
              <a:effectLst>
                <a:outerShdw blurRad="38100" dist="38100" dir="2700000" algn="tl">
                  <a:srgbClr val="000000">
                    <a:alpha val="43137"/>
                  </a:srgbClr>
                </a:outerShdw>
              </a:effectLst>
            </a:endParaRPr>
          </a:p>
        </p:txBody>
      </p:sp>
      <p:pic>
        <p:nvPicPr>
          <p:cNvPr id="5" name="Picture 4" descr="C:\Users\Sainik\Desktop\Khwarizmi_Amirkabir_University_of_Technology.png"/>
          <p:cNvPicPr/>
          <p:nvPr/>
        </p:nvPicPr>
        <p:blipFill>
          <a:blip r:embed="rId5"/>
          <a:srcRect/>
          <a:stretch>
            <a:fillRect/>
          </a:stretch>
        </p:blipFill>
        <p:spPr bwMode="auto">
          <a:xfrm>
            <a:off x="6643702" y="1214422"/>
            <a:ext cx="2214578" cy="3500462"/>
          </a:xfrm>
          <a:prstGeom prst="rect">
            <a:avLst/>
          </a:prstGeom>
          <a:noFill/>
          <a:ln w="9525">
            <a:noFill/>
            <a:miter lim="800000"/>
            <a:headEnd/>
            <a:tailEnd/>
          </a:ln>
        </p:spPr>
      </p:pic>
      <p:sp>
        <p:nvSpPr>
          <p:cNvPr id="8" name="Rectangle 7"/>
          <p:cNvSpPr/>
          <p:nvPr/>
        </p:nvSpPr>
        <p:spPr>
          <a:xfrm>
            <a:off x="1071538" y="5214950"/>
            <a:ext cx="7929618" cy="1384995"/>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Around 820 AD he was appointed as the astronomer and head of the library of the House of Wisdom in Baghdad.</a:t>
            </a:r>
            <a:endParaRPr lang="en-IN" sz="2800" dirty="0">
              <a:solidFill>
                <a:schemeClr val="bg1"/>
              </a:solidFill>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IN" b="1" u="sng" dirty="0" smtClean="0">
                <a:solidFill>
                  <a:srgbClr val="FFFF00"/>
                </a:solidFill>
              </a:rPr>
              <a:t>PROPERTIES OF ALGORITHM</a:t>
            </a:r>
            <a:endParaRPr lang="en-IN" dirty="0">
              <a:solidFill>
                <a:srgbClr val="FFFF00"/>
              </a:solidFill>
            </a:endParaRPr>
          </a:p>
        </p:txBody>
      </p:sp>
      <p:sp>
        <p:nvSpPr>
          <p:cNvPr id="7" name="Rectangle 6"/>
          <p:cNvSpPr/>
          <p:nvPr/>
        </p:nvSpPr>
        <p:spPr>
          <a:xfrm>
            <a:off x="1714480" y="1142985"/>
            <a:ext cx="7215238" cy="5262979"/>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Donald Ervin Knuth has given a list of five properties for an algorithm, these properties are:</a:t>
            </a:r>
          </a:p>
          <a:p>
            <a:pPr marL="514350" indent="-514350" algn="just">
              <a:lnSpc>
                <a:spcPct val="150000"/>
              </a:lnSpc>
              <a:buAutoNum type="arabicParenR"/>
            </a:pPr>
            <a:r>
              <a:rPr lang="en-IN" sz="3200" b="1" dirty="0" smtClean="0">
                <a:solidFill>
                  <a:srgbClr val="FFFF00"/>
                </a:solidFill>
              </a:rPr>
              <a:t>FINITENESS</a:t>
            </a:r>
          </a:p>
          <a:p>
            <a:pPr marL="514350" indent="-514350" algn="just">
              <a:lnSpc>
                <a:spcPct val="150000"/>
              </a:lnSpc>
              <a:buAutoNum type="arabicParenR"/>
            </a:pPr>
            <a:r>
              <a:rPr lang="en-IN" sz="3200" b="1" dirty="0" smtClean="0">
                <a:solidFill>
                  <a:srgbClr val="FFFF00"/>
                </a:solidFill>
              </a:rPr>
              <a:t>DEFINITENESS</a:t>
            </a:r>
          </a:p>
          <a:p>
            <a:pPr marL="514350" indent="-514350" algn="just">
              <a:lnSpc>
                <a:spcPct val="150000"/>
              </a:lnSpc>
              <a:buAutoNum type="arabicParenR"/>
            </a:pPr>
            <a:r>
              <a:rPr lang="en-IN" sz="3200" b="1" dirty="0" smtClean="0">
                <a:solidFill>
                  <a:srgbClr val="FFFF00"/>
                </a:solidFill>
              </a:rPr>
              <a:t>INPUT</a:t>
            </a:r>
          </a:p>
          <a:p>
            <a:pPr marL="514350" indent="-514350" algn="just">
              <a:lnSpc>
                <a:spcPct val="150000"/>
              </a:lnSpc>
              <a:buAutoNum type="arabicParenR"/>
            </a:pPr>
            <a:r>
              <a:rPr lang="en-IN" sz="3200" b="1" dirty="0" smtClean="0">
                <a:solidFill>
                  <a:srgbClr val="FFFF00"/>
                </a:solidFill>
              </a:rPr>
              <a:t>OUTPUT</a:t>
            </a:r>
          </a:p>
          <a:p>
            <a:pPr marL="514350" indent="-514350" algn="just">
              <a:lnSpc>
                <a:spcPct val="150000"/>
              </a:lnSpc>
              <a:buAutoNum type="arabicParenR"/>
            </a:pPr>
            <a:r>
              <a:rPr lang="en-IN" sz="3200" b="1" dirty="0" smtClean="0">
                <a:solidFill>
                  <a:srgbClr val="FFFF00"/>
                </a:solidFill>
              </a:rPr>
              <a:t>EFFECTIVENESS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IN" b="1" u="sng" dirty="0" smtClean="0">
                <a:solidFill>
                  <a:srgbClr val="FFFF00"/>
                </a:solidFill>
              </a:rPr>
              <a:t>PROPERTIES OF ALGORITHM</a:t>
            </a:r>
            <a:endParaRPr lang="en-IN" dirty="0">
              <a:solidFill>
                <a:srgbClr val="FFFF00"/>
              </a:solidFill>
            </a:endParaRPr>
          </a:p>
        </p:txBody>
      </p:sp>
      <p:sp>
        <p:nvSpPr>
          <p:cNvPr id="7" name="Rectangle 6"/>
          <p:cNvSpPr/>
          <p:nvPr/>
        </p:nvSpPr>
        <p:spPr>
          <a:xfrm>
            <a:off x="1714480" y="1142985"/>
            <a:ext cx="7215238" cy="5262979"/>
          </a:xfrm>
          <a:prstGeom prst="rect">
            <a:avLst/>
          </a:prstGeom>
        </p:spPr>
        <p:txBody>
          <a:bodyPr wrap="square">
            <a:spAutoFit/>
          </a:bodyPr>
          <a:lstStyle/>
          <a:p>
            <a:pPr marL="514350" indent="-514350" algn="just">
              <a:lnSpc>
                <a:spcPct val="150000"/>
              </a:lnSpc>
              <a:buAutoNum type="arabicParenR"/>
            </a:pPr>
            <a:r>
              <a:rPr lang="en-IN" sz="3200" b="1" u="sng" dirty="0" smtClean="0">
                <a:solidFill>
                  <a:srgbClr val="FFFF00"/>
                </a:solidFill>
              </a:rPr>
              <a:t>FINITENESS:</a:t>
            </a:r>
          </a:p>
          <a:p>
            <a:pPr marL="514350" indent="-514350" algn="just">
              <a:lnSpc>
                <a:spcPct val="150000"/>
              </a:lnSpc>
            </a:pPr>
            <a:r>
              <a:rPr lang="en-IN" sz="3200" dirty="0" smtClean="0"/>
              <a:t>	</a:t>
            </a:r>
            <a:r>
              <a:rPr lang="en-IN" sz="3200" b="1" dirty="0" smtClean="0">
                <a:solidFill>
                  <a:schemeClr val="bg1"/>
                </a:solidFill>
                <a:effectLst>
                  <a:outerShdw blurRad="38100" dist="38100" dir="2700000" algn="tl">
                    <a:srgbClr val="000000">
                      <a:alpha val="43137"/>
                    </a:srgbClr>
                  </a:outerShdw>
                </a:effectLst>
              </a:rPr>
              <a:t>An algorithm must always terminate after a finite number of steps. It  means after every step one reach closer to solution of the problem and after a finite number of steps algorithm reaches to an end point.</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IN" b="1" u="sng" dirty="0" smtClean="0">
                <a:solidFill>
                  <a:srgbClr val="FFFF00"/>
                </a:solidFill>
              </a:rPr>
              <a:t>PROPERTIES OF ALGORITHM</a:t>
            </a:r>
            <a:endParaRPr lang="en-IN" dirty="0">
              <a:solidFill>
                <a:srgbClr val="FFFF00"/>
              </a:solidFill>
            </a:endParaRPr>
          </a:p>
        </p:txBody>
      </p:sp>
      <p:sp>
        <p:nvSpPr>
          <p:cNvPr id="7" name="Rectangle 6"/>
          <p:cNvSpPr/>
          <p:nvPr/>
        </p:nvSpPr>
        <p:spPr>
          <a:xfrm>
            <a:off x="1714480" y="1142985"/>
            <a:ext cx="7215238" cy="5262979"/>
          </a:xfrm>
          <a:prstGeom prst="rect">
            <a:avLst/>
          </a:prstGeom>
        </p:spPr>
        <p:txBody>
          <a:bodyPr wrap="square">
            <a:spAutoFit/>
          </a:bodyPr>
          <a:lstStyle/>
          <a:p>
            <a:pPr marL="514350" indent="-514350" algn="just">
              <a:lnSpc>
                <a:spcPct val="150000"/>
              </a:lnSpc>
            </a:pPr>
            <a:r>
              <a:rPr lang="en-IN" sz="3200" b="1" dirty="0" smtClean="0">
                <a:solidFill>
                  <a:srgbClr val="FFFF00"/>
                </a:solidFill>
              </a:rPr>
              <a:t>2) </a:t>
            </a:r>
            <a:r>
              <a:rPr lang="en-IN" sz="3200" b="1" u="sng" dirty="0" smtClean="0">
                <a:solidFill>
                  <a:srgbClr val="FFFF00"/>
                </a:solidFill>
              </a:rPr>
              <a:t>DEFINITENESS</a:t>
            </a:r>
          </a:p>
          <a:p>
            <a:pPr marL="514350" indent="-514350" algn="just">
              <a:lnSpc>
                <a:spcPct val="150000"/>
              </a:lnSpc>
            </a:pPr>
            <a:r>
              <a:rPr lang="en-IN" sz="3200" dirty="0" smtClean="0"/>
              <a:t>	</a:t>
            </a:r>
            <a:r>
              <a:rPr lang="en-IN" sz="3200" b="1" dirty="0" smtClean="0">
                <a:solidFill>
                  <a:schemeClr val="bg1"/>
                </a:solidFill>
                <a:effectLst>
                  <a:outerShdw blurRad="38100" dist="38100" dir="2700000" algn="tl">
                    <a:srgbClr val="000000">
                      <a:alpha val="43137"/>
                    </a:srgbClr>
                  </a:outerShdw>
                </a:effectLst>
              </a:rPr>
              <a:t>Each step of an algorithm must be precisely defined. It is done by well thought actions to be performed at each step of the algorithm. Also the actions are defined unambiguously for each activity in the algorithm.</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IN" b="1" u="sng" dirty="0" smtClean="0">
                <a:solidFill>
                  <a:srgbClr val="FFFF00"/>
                </a:solidFill>
              </a:rPr>
              <a:t>PROPERTIES OF ALGORITHM</a:t>
            </a:r>
            <a:endParaRPr lang="en-IN" dirty="0">
              <a:solidFill>
                <a:srgbClr val="FFFF00"/>
              </a:solidFill>
            </a:endParaRPr>
          </a:p>
        </p:txBody>
      </p:sp>
      <p:sp>
        <p:nvSpPr>
          <p:cNvPr id="7" name="Rectangle 6"/>
          <p:cNvSpPr/>
          <p:nvPr/>
        </p:nvSpPr>
        <p:spPr>
          <a:xfrm>
            <a:off x="1714480" y="1142985"/>
            <a:ext cx="7215238" cy="5262979"/>
          </a:xfrm>
          <a:prstGeom prst="rect">
            <a:avLst/>
          </a:prstGeom>
        </p:spPr>
        <p:txBody>
          <a:bodyPr wrap="square">
            <a:spAutoFit/>
          </a:bodyPr>
          <a:lstStyle/>
          <a:p>
            <a:pPr marL="514350" indent="-514350" algn="just">
              <a:lnSpc>
                <a:spcPct val="150000"/>
              </a:lnSpc>
            </a:pPr>
            <a:r>
              <a:rPr lang="en-IN" sz="3200" b="1" dirty="0" smtClean="0">
                <a:solidFill>
                  <a:srgbClr val="FFFF00"/>
                </a:solidFill>
              </a:rPr>
              <a:t>3) </a:t>
            </a:r>
            <a:r>
              <a:rPr lang="en-IN" sz="3200" b="1" u="sng" dirty="0" smtClean="0">
                <a:solidFill>
                  <a:srgbClr val="FFFF00"/>
                </a:solidFill>
              </a:rPr>
              <a:t>INPUT</a:t>
            </a:r>
            <a:endParaRPr lang="en-IN" sz="3200" b="1" dirty="0" smtClean="0">
              <a:solidFill>
                <a:srgbClr val="FFFF00"/>
              </a:solidFill>
            </a:endParaRPr>
          </a:p>
          <a:p>
            <a:pPr marL="514350" indent="-514350" algn="just">
              <a:lnSpc>
                <a:spcPct val="150000"/>
              </a:lnSpc>
            </a:pPr>
            <a:r>
              <a:rPr lang="en-IN" sz="3200" dirty="0" smtClean="0"/>
              <a:t>	</a:t>
            </a:r>
            <a:r>
              <a:rPr lang="en-IN" sz="3200" b="1" dirty="0" smtClean="0">
                <a:solidFill>
                  <a:schemeClr val="bg1"/>
                </a:solidFill>
                <a:effectLst>
                  <a:outerShdw blurRad="38100" dist="38100" dir="2700000" algn="tl">
                    <a:srgbClr val="000000">
                      <a:alpha val="43137"/>
                    </a:srgbClr>
                  </a:outerShdw>
                </a:effectLst>
              </a:rPr>
              <a:t>Any operation you perform need some beginning value/quantities  associated with different activities in the operation. So the value/quantities are  given to the algorithm before it begins. </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IN" b="1" u="sng" dirty="0" smtClean="0">
                <a:solidFill>
                  <a:srgbClr val="FFFF00"/>
                </a:solidFill>
              </a:rPr>
              <a:t>PROPERTIES OF ALGORITHM</a:t>
            </a:r>
            <a:endParaRPr lang="en-IN" dirty="0">
              <a:solidFill>
                <a:srgbClr val="FFFF00"/>
              </a:solidFill>
            </a:endParaRPr>
          </a:p>
        </p:txBody>
      </p:sp>
      <p:sp>
        <p:nvSpPr>
          <p:cNvPr id="7" name="Rectangle 6"/>
          <p:cNvSpPr/>
          <p:nvPr/>
        </p:nvSpPr>
        <p:spPr>
          <a:xfrm>
            <a:off x="1285852" y="928670"/>
            <a:ext cx="7643866" cy="5478423"/>
          </a:xfrm>
          <a:prstGeom prst="rect">
            <a:avLst/>
          </a:prstGeom>
        </p:spPr>
        <p:txBody>
          <a:bodyPr wrap="square">
            <a:spAutoFit/>
          </a:bodyPr>
          <a:lstStyle/>
          <a:p>
            <a:pPr marL="514350" indent="-514350" algn="just">
              <a:lnSpc>
                <a:spcPct val="150000"/>
              </a:lnSpc>
            </a:pPr>
            <a:r>
              <a:rPr lang="en-IN" sz="3200" b="1" dirty="0" smtClean="0">
                <a:solidFill>
                  <a:srgbClr val="FFFF00"/>
                </a:solidFill>
              </a:rPr>
              <a:t>4) </a:t>
            </a:r>
            <a:r>
              <a:rPr lang="en-IN" sz="3200" b="1" u="sng" dirty="0" smtClean="0">
                <a:solidFill>
                  <a:srgbClr val="FFFF00"/>
                </a:solidFill>
              </a:rPr>
              <a:t>OUTPUT</a:t>
            </a:r>
            <a:r>
              <a:rPr lang="en-IN" sz="3200" dirty="0" smtClean="0">
                <a:solidFill>
                  <a:srgbClr val="FFFF00"/>
                </a:solidFill>
              </a:rPr>
              <a:t>: </a:t>
            </a:r>
            <a:endParaRPr lang="en-IN" sz="3200" b="1" dirty="0" smtClean="0">
              <a:solidFill>
                <a:srgbClr val="FFFF00"/>
              </a:solidFill>
            </a:endParaRPr>
          </a:p>
          <a:p>
            <a:pPr algn="just"/>
            <a:r>
              <a:rPr lang="en-IN" sz="3200" dirty="0" smtClean="0"/>
              <a:t>	</a:t>
            </a:r>
            <a:r>
              <a:rPr lang="en-IN" sz="3000" b="1" dirty="0" smtClean="0">
                <a:solidFill>
                  <a:schemeClr val="bg1"/>
                </a:solidFill>
                <a:effectLst>
                  <a:outerShdw blurRad="38100" dist="38100" dir="2700000" algn="tl">
                    <a:srgbClr val="000000">
                      <a:alpha val="43137"/>
                    </a:srgbClr>
                  </a:outerShdw>
                </a:effectLst>
              </a:rPr>
              <a:t>One always expects output/result (expected value/quantities) in terms of output from an algorithm. The result may be obtained at different stages of the  algorithm. If some result is from the intermediate stage of the operation then it is  known as intermediate result and result obtained at the end of algorithm is known  as end result. The output is expected value/quantities always have a specified  relation to the inputs.</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IN" b="1" u="sng" dirty="0" smtClean="0">
                <a:solidFill>
                  <a:srgbClr val="FFFF00"/>
                </a:solidFill>
              </a:rPr>
              <a:t>PROPERTIES OF ALGORITHM</a:t>
            </a:r>
            <a:endParaRPr lang="en-IN" dirty="0">
              <a:solidFill>
                <a:srgbClr val="FFFF00"/>
              </a:solidFill>
            </a:endParaRPr>
          </a:p>
        </p:txBody>
      </p:sp>
      <p:sp>
        <p:nvSpPr>
          <p:cNvPr id="7" name="Rectangle 6"/>
          <p:cNvSpPr/>
          <p:nvPr/>
        </p:nvSpPr>
        <p:spPr>
          <a:xfrm>
            <a:off x="1214414" y="1928802"/>
            <a:ext cx="7643866" cy="3785652"/>
          </a:xfrm>
          <a:prstGeom prst="rect">
            <a:avLst/>
          </a:prstGeom>
        </p:spPr>
        <p:txBody>
          <a:bodyPr wrap="square">
            <a:spAutoFit/>
          </a:bodyPr>
          <a:lstStyle/>
          <a:p>
            <a:pPr marL="514350" indent="-514350" algn="just">
              <a:lnSpc>
                <a:spcPct val="150000"/>
              </a:lnSpc>
            </a:pPr>
            <a:r>
              <a:rPr lang="en-IN" sz="3200" b="1" dirty="0" smtClean="0">
                <a:solidFill>
                  <a:srgbClr val="FFFF00"/>
                </a:solidFill>
              </a:rPr>
              <a:t>5) </a:t>
            </a:r>
            <a:r>
              <a:rPr lang="en-IN" sz="3200" b="1" u="sng" dirty="0" smtClean="0">
                <a:solidFill>
                  <a:srgbClr val="FFFF00"/>
                </a:solidFill>
              </a:rPr>
              <a:t>EFFECTIVENESS</a:t>
            </a:r>
            <a:r>
              <a:rPr lang="en-IN" sz="3200" dirty="0" smtClean="0">
                <a:solidFill>
                  <a:srgbClr val="FFFF00"/>
                </a:solidFill>
              </a:rPr>
              <a:t>:  </a:t>
            </a:r>
            <a:endParaRPr lang="en-IN" sz="3200" b="1" dirty="0" smtClean="0">
              <a:solidFill>
                <a:srgbClr val="FFFF00"/>
              </a:solidFill>
            </a:endParaRPr>
          </a:p>
          <a:p>
            <a:pPr algn="just"/>
            <a:r>
              <a:rPr lang="en-IN" sz="3200" dirty="0" smtClean="0"/>
              <a:t>	</a:t>
            </a:r>
            <a:r>
              <a:rPr lang="en-IN" sz="3200" b="1" dirty="0" smtClean="0">
                <a:solidFill>
                  <a:schemeClr val="bg1"/>
                </a:solidFill>
                <a:effectLst>
                  <a:outerShdw blurRad="38100" dist="38100" dir="2700000" algn="tl">
                    <a:srgbClr val="000000">
                      <a:alpha val="43137"/>
                    </a:srgbClr>
                  </a:outerShdw>
                </a:effectLst>
              </a:rPr>
              <a:t>Algorithms to be developed/written using basic operations. Actually operations should be basic, so that even they can in principle be done exactly and in a finite amount of time by a person, by using paper and pencil only.</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IN" b="1" u="sng" dirty="0" smtClean="0">
                <a:solidFill>
                  <a:srgbClr val="FFFF00"/>
                </a:solidFill>
              </a:rPr>
              <a:t>PROPERTIES OF ALGORITHM</a:t>
            </a:r>
            <a:endParaRPr lang="en-IN" dirty="0">
              <a:solidFill>
                <a:srgbClr val="FFFF00"/>
              </a:solidFill>
            </a:endParaRPr>
          </a:p>
        </p:txBody>
      </p:sp>
      <p:sp>
        <p:nvSpPr>
          <p:cNvPr id="7" name="Rectangle 6"/>
          <p:cNvSpPr/>
          <p:nvPr/>
        </p:nvSpPr>
        <p:spPr>
          <a:xfrm>
            <a:off x="1285852" y="2285992"/>
            <a:ext cx="7643866" cy="304698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Any algorithm should have all these five properties otherwise it will not fulfil the  basic objective of solving a problem in finite time. As you have seen in previous  examples, every step of an algorithm puts you closer to the solution</a:t>
            </a:r>
            <a:endParaRPr lang="en-IN" sz="36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IN" b="1" u="sng" dirty="0" smtClean="0">
                <a:solidFill>
                  <a:srgbClr val="FFFF00"/>
                </a:solidFill>
              </a:rPr>
              <a:t>ALGORITHM  EXAMPLES</a:t>
            </a:r>
            <a:endParaRPr lang="en-IN" dirty="0">
              <a:solidFill>
                <a:srgbClr val="FFFF00"/>
              </a:solidFill>
            </a:endParaRPr>
          </a:p>
        </p:txBody>
      </p:sp>
      <p:sp>
        <p:nvSpPr>
          <p:cNvPr id="7" name="Rectangle 6"/>
          <p:cNvSpPr/>
          <p:nvPr/>
        </p:nvSpPr>
        <p:spPr>
          <a:xfrm>
            <a:off x="1285852" y="1142984"/>
            <a:ext cx="7643866" cy="1477328"/>
          </a:xfrm>
          <a:prstGeom prst="rect">
            <a:avLst/>
          </a:prstGeom>
        </p:spPr>
        <p:txBody>
          <a:bodyPr wrap="square">
            <a:spAutoFit/>
          </a:bodyPr>
          <a:lstStyle/>
          <a:p>
            <a:pPr algn="just"/>
            <a:r>
              <a:rPr lang="en-IN" sz="3000" b="1" dirty="0" smtClean="0">
                <a:solidFill>
                  <a:srgbClr val="FFFF00"/>
                </a:solidFill>
                <a:effectLst>
                  <a:outerShdw blurRad="38100" dist="38100" dir="2700000" algn="tl">
                    <a:srgbClr val="000000">
                      <a:alpha val="43137"/>
                    </a:srgbClr>
                  </a:outerShdw>
                </a:effectLst>
              </a:rPr>
              <a:t>Let  us  take  one  simple  day-to-day  example  by  writing  algorithm  for  making, “</a:t>
            </a:r>
            <a:r>
              <a:rPr lang="en-IN" sz="3000" b="1" dirty="0" err="1" smtClean="0">
                <a:solidFill>
                  <a:srgbClr val="FFFF00"/>
                </a:solidFill>
                <a:effectLst>
                  <a:outerShdw blurRad="38100" dist="38100" dir="2700000" algn="tl">
                    <a:srgbClr val="000000">
                      <a:alpha val="43137"/>
                    </a:srgbClr>
                  </a:outerShdw>
                </a:effectLst>
              </a:rPr>
              <a:t>Maggi</a:t>
            </a:r>
            <a:r>
              <a:rPr lang="en-IN" sz="3000" b="1" dirty="0" smtClean="0">
                <a:solidFill>
                  <a:srgbClr val="FFFF00"/>
                </a:solidFill>
                <a:effectLst>
                  <a:outerShdw blurRad="38100" dist="38100" dir="2700000" algn="tl">
                    <a:srgbClr val="000000">
                      <a:alpha val="43137"/>
                    </a:srgbClr>
                  </a:outerShdw>
                </a:effectLst>
              </a:rPr>
              <a:t> Noodles‟ as a food.</a:t>
            </a:r>
            <a:endParaRPr lang="en-IN" sz="30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357290" y="2571744"/>
            <a:ext cx="7715304" cy="4154984"/>
          </a:xfrm>
          <a:prstGeom prst="rect">
            <a:avLst/>
          </a:prstGeom>
        </p:spPr>
        <p:txBody>
          <a:bodyPr wrap="square">
            <a:spAutoFit/>
          </a:bodyPr>
          <a:lstStyle/>
          <a:p>
            <a:r>
              <a:rPr lang="en-IN" sz="2400" b="1" dirty="0" smtClean="0">
                <a:solidFill>
                  <a:schemeClr val="bg1"/>
                </a:solidFill>
                <a:effectLst>
                  <a:outerShdw blurRad="38100" dist="38100" dir="2700000" algn="tl">
                    <a:srgbClr val="000000">
                      <a:alpha val="43137"/>
                    </a:srgbClr>
                  </a:outerShdw>
                </a:effectLst>
              </a:rPr>
              <a:t>Step 1:		Start </a:t>
            </a:r>
          </a:p>
          <a:p>
            <a:r>
              <a:rPr lang="en-IN" sz="2400" b="1" dirty="0" smtClean="0">
                <a:solidFill>
                  <a:schemeClr val="bg1"/>
                </a:solidFill>
                <a:effectLst>
                  <a:outerShdw blurRad="38100" dist="38100" dir="2700000" algn="tl">
                    <a:srgbClr val="000000">
                      <a:alpha val="43137"/>
                    </a:srgbClr>
                  </a:outerShdw>
                </a:effectLst>
              </a:rPr>
              <a:t>Step 2:		Take pan with water </a:t>
            </a:r>
          </a:p>
          <a:p>
            <a:r>
              <a:rPr lang="en-IN" sz="2400" b="1" dirty="0" smtClean="0">
                <a:solidFill>
                  <a:schemeClr val="bg1"/>
                </a:solidFill>
                <a:effectLst>
                  <a:outerShdw blurRad="38100" dist="38100" dir="2700000" algn="tl">
                    <a:srgbClr val="000000">
                      <a:alpha val="43137"/>
                    </a:srgbClr>
                  </a:outerShdw>
                </a:effectLst>
              </a:rPr>
              <a:t>Step 3:		Put pan on the burner </a:t>
            </a:r>
          </a:p>
          <a:p>
            <a:r>
              <a:rPr lang="en-IN" sz="2400" b="1" dirty="0" smtClean="0">
                <a:solidFill>
                  <a:schemeClr val="bg1"/>
                </a:solidFill>
                <a:effectLst>
                  <a:outerShdw blurRad="38100" dist="38100" dir="2700000" algn="tl">
                    <a:srgbClr val="000000">
                      <a:alpha val="43137"/>
                    </a:srgbClr>
                  </a:outerShdw>
                </a:effectLst>
              </a:rPr>
              <a:t>Step 4:		Switch on the gas/burner </a:t>
            </a:r>
          </a:p>
          <a:p>
            <a:r>
              <a:rPr lang="en-IN" sz="2400" b="1" dirty="0" smtClean="0">
                <a:solidFill>
                  <a:schemeClr val="bg1"/>
                </a:solidFill>
                <a:effectLst>
                  <a:outerShdw blurRad="38100" dist="38100" dir="2700000" algn="tl">
                    <a:srgbClr val="000000">
                      <a:alpha val="43137"/>
                    </a:srgbClr>
                  </a:outerShdw>
                </a:effectLst>
              </a:rPr>
              <a:t>Step 5: 	Put magi and </a:t>
            </a:r>
            <a:r>
              <a:rPr lang="en-IN" sz="2400" b="1" dirty="0" err="1" smtClean="0">
                <a:solidFill>
                  <a:schemeClr val="bg1"/>
                </a:solidFill>
                <a:effectLst>
                  <a:outerShdw blurRad="38100" dist="38100" dir="2700000" algn="tl">
                    <a:srgbClr val="000000">
                      <a:alpha val="43137"/>
                    </a:srgbClr>
                  </a:outerShdw>
                </a:effectLst>
              </a:rPr>
              <a:t>masala</a:t>
            </a:r>
            <a:r>
              <a:rPr lang="en-IN" sz="2400" b="1" dirty="0" smtClean="0">
                <a:solidFill>
                  <a:schemeClr val="bg1"/>
                </a:solidFill>
                <a:effectLst>
                  <a:outerShdw blurRad="38100" dist="38100" dir="2700000" algn="tl">
                    <a:srgbClr val="000000">
                      <a:alpha val="43137"/>
                    </a:srgbClr>
                  </a:outerShdw>
                </a:effectLst>
              </a:rPr>
              <a:t> </a:t>
            </a:r>
          </a:p>
          <a:p>
            <a:r>
              <a:rPr lang="en-IN" sz="2400" b="1" dirty="0" smtClean="0">
                <a:solidFill>
                  <a:schemeClr val="bg1"/>
                </a:solidFill>
                <a:effectLst>
                  <a:outerShdw blurRad="38100" dist="38100" dir="2700000" algn="tl">
                    <a:srgbClr val="000000">
                      <a:alpha val="43137"/>
                    </a:srgbClr>
                  </a:outerShdw>
                </a:effectLst>
              </a:rPr>
              <a:t>Step 6:		Give two minutes to boil </a:t>
            </a:r>
          </a:p>
          <a:p>
            <a:r>
              <a:rPr lang="en-IN" sz="2400" b="1" dirty="0" smtClean="0">
                <a:solidFill>
                  <a:schemeClr val="bg1"/>
                </a:solidFill>
                <a:effectLst>
                  <a:outerShdw blurRad="38100" dist="38100" dir="2700000" algn="tl">
                    <a:srgbClr val="000000">
                      <a:alpha val="43137"/>
                    </a:srgbClr>
                  </a:outerShdw>
                </a:effectLst>
              </a:rPr>
              <a:t>Step 7:		Take off the pan </a:t>
            </a:r>
          </a:p>
          <a:p>
            <a:r>
              <a:rPr lang="en-IN" sz="2400" b="1" dirty="0" smtClean="0">
                <a:solidFill>
                  <a:schemeClr val="bg1"/>
                </a:solidFill>
                <a:effectLst>
                  <a:outerShdw blurRad="38100" dist="38100" dir="2700000" algn="tl">
                    <a:srgbClr val="000000">
                      <a:alpha val="43137"/>
                    </a:srgbClr>
                  </a:outerShdw>
                </a:effectLst>
              </a:rPr>
              <a:t>Step 8:		Take out the magi with the help of</a:t>
            </a:r>
          </a:p>
          <a:p>
            <a:r>
              <a:rPr lang="en-IN" sz="2400" b="1" dirty="0" smtClean="0">
                <a:solidFill>
                  <a:schemeClr val="bg1"/>
                </a:solidFill>
                <a:effectLst>
                  <a:outerShdw blurRad="38100" dist="38100" dir="2700000" algn="tl">
                    <a:srgbClr val="000000">
                      <a:alpha val="43137"/>
                    </a:srgbClr>
                  </a:outerShdw>
                </a:effectLst>
              </a:rPr>
              <a:t>		fork/spoon </a:t>
            </a:r>
          </a:p>
          <a:p>
            <a:r>
              <a:rPr lang="en-IN" sz="2400" b="1" dirty="0" smtClean="0">
                <a:solidFill>
                  <a:schemeClr val="bg1"/>
                </a:solidFill>
                <a:effectLst>
                  <a:outerShdw blurRad="38100" dist="38100" dir="2700000" algn="tl">
                    <a:srgbClr val="000000">
                      <a:alpha val="43137"/>
                    </a:srgbClr>
                  </a:outerShdw>
                </a:effectLst>
              </a:rPr>
              <a:t>Step 9:		Put the </a:t>
            </a:r>
            <a:r>
              <a:rPr lang="en-IN" sz="2400" b="1" dirty="0" err="1" smtClean="0">
                <a:solidFill>
                  <a:schemeClr val="bg1"/>
                </a:solidFill>
                <a:effectLst>
                  <a:outerShdw blurRad="38100" dist="38100" dir="2700000" algn="tl">
                    <a:srgbClr val="000000">
                      <a:alpha val="43137"/>
                    </a:srgbClr>
                  </a:outerShdw>
                </a:effectLst>
              </a:rPr>
              <a:t>maggi</a:t>
            </a:r>
            <a:r>
              <a:rPr lang="en-IN" sz="2400" b="1" dirty="0" smtClean="0">
                <a:solidFill>
                  <a:schemeClr val="bg1"/>
                </a:solidFill>
                <a:effectLst>
                  <a:outerShdw blurRad="38100" dist="38100" dir="2700000" algn="tl">
                    <a:srgbClr val="000000">
                      <a:alpha val="43137"/>
                    </a:srgbClr>
                  </a:outerShdw>
                </a:effectLst>
              </a:rPr>
              <a:t> on the plate and serve it </a:t>
            </a:r>
          </a:p>
          <a:p>
            <a:r>
              <a:rPr lang="en-IN" sz="2400" b="1" dirty="0" smtClean="0">
                <a:solidFill>
                  <a:schemeClr val="bg1"/>
                </a:solidFill>
                <a:effectLst>
                  <a:outerShdw blurRad="38100" dist="38100" dir="2700000" algn="tl">
                    <a:srgbClr val="000000">
                      <a:alpha val="43137"/>
                    </a:srgbClr>
                  </a:outerShdw>
                </a:effectLst>
              </a:rPr>
              <a:t>Step 10:	Stop. </a:t>
            </a:r>
            <a:endParaRPr lang="en-IN"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28596" y="4641497"/>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1:</a:t>
            </a:r>
            <a:endParaRPr lang="en-US"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428596" y="2714620"/>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286520"/>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
        <p:nvSpPr>
          <p:cNvPr id="10" name="Subtitle 2"/>
          <p:cNvSpPr>
            <a:spLocks noGrp="1"/>
          </p:cNvSpPr>
          <p:nvPr>
            <p:ph type="subTitle" idx="1"/>
          </p:nvPr>
        </p:nvSpPr>
        <p:spPr>
          <a:xfrm>
            <a:off x="500034" y="5522503"/>
            <a:ext cx="8429684" cy="692579"/>
          </a:xfrm>
        </p:spPr>
        <p:txBody>
          <a:bodyPr>
            <a:noAutofit/>
          </a:bodyPr>
          <a:lstStyle/>
          <a:p>
            <a:r>
              <a:rPr lang="en-IN" sz="3600" b="1" dirty="0" smtClean="0">
                <a:solidFill>
                  <a:srgbClr val="FFFF00"/>
                </a:solidFill>
                <a:effectLst>
                  <a:outerShdw blurRad="38100" dist="38100" dir="2700000" algn="tl">
                    <a:srgbClr val="000000">
                      <a:alpha val="43137"/>
                    </a:srgbClr>
                  </a:outerShdw>
                </a:effectLst>
              </a:rPr>
              <a:t>Computer Systems and Organisation (CSO) </a:t>
            </a:r>
            <a:endParaRPr lang="en-IN"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IN" b="1" u="sng" dirty="0" smtClean="0">
                <a:solidFill>
                  <a:srgbClr val="FFFF00"/>
                </a:solidFill>
              </a:rPr>
              <a:t>ALGORITHM  EXAMPLES</a:t>
            </a:r>
            <a:endParaRPr lang="en-IN" dirty="0">
              <a:solidFill>
                <a:srgbClr val="FFFF00"/>
              </a:solidFill>
            </a:endParaRPr>
          </a:p>
        </p:txBody>
      </p:sp>
      <p:sp>
        <p:nvSpPr>
          <p:cNvPr id="7" name="Rectangle 6"/>
          <p:cNvSpPr/>
          <p:nvPr/>
        </p:nvSpPr>
        <p:spPr>
          <a:xfrm>
            <a:off x="1214414" y="1714488"/>
            <a:ext cx="7643866" cy="553998"/>
          </a:xfrm>
          <a:prstGeom prst="rect">
            <a:avLst/>
          </a:prstGeom>
        </p:spPr>
        <p:txBody>
          <a:bodyPr wrap="square">
            <a:spAutoFit/>
          </a:bodyPr>
          <a:lstStyle/>
          <a:p>
            <a:pPr algn="just"/>
            <a:r>
              <a:rPr lang="en-IN" sz="3000" b="1" dirty="0" smtClean="0">
                <a:solidFill>
                  <a:srgbClr val="FFFF00"/>
                </a:solidFill>
                <a:effectLst>
                  <a:outerShdw blurRad="38100" dist="38100" dir="2700000" algn="tl">
                    <a:srgbClr val="000000">
                      <a:alpha val="43137"/>
                    </a:srgbClr>
                  </a:outerShdw>
                </a:effectLst>
              </a:rPr>
              <a:t>Write an algorithm to print “Good Morning‟</a:t>
            </a:r>
            <a:endParaRPr lang="en-IN" sz="30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643042" y="3286124"/>
            <a:ext cx="6643734" cy="1384995"/>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Step 1:		Start </a:t>
            </a:r>
          </a:p>
          <a:p>
            <a:r>
              <a:rPr lang="en-IN" sz="2800" b="1" dirty="0" smtClean="0">
                <a:solidFill>
                  <a:schemeClr val="bg1"/>
                </a:solidFill>
                <a:effectLst>
                  <a:outerShdw blurRad="38100" dist="38100" dir="2700000" algn="tl">
                    <a:srgbClr val="000000">
                      <a:alpha val="43137"/>
                    </a:srgbClr>
                  </a:outerShdw>
                </a:effectLst>
              </a:rPr>
              <a:t>Step 2: 		Print “Good Morning‟</a:t>
            </a:r>
          </a:p>
          <a:p>
            <a:r>
              <a:rPr lang="en-IN" sz="2800" b="1" dirty="0" smtClean="0">
                <a:solidFill>
                  <a:schemeClr val="bg1"/>
                </a:solidFill>
                <a:effectLst>
                  <a:outerShdw blurRad="38100" dist="38100" dir="2700000" algn="tl">
                    <a:srgbClr val="000000">
                      <a:alpha val="43137"/>
                    </a:srgbClr>
                  </a:outerShdw>
                </a:effectLst>
              </a:rPr>
              <a:t>Step 3:		Stop </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IN" b="1" u="sng" dirty="0" smtClean="0">
                <a:solidFill>
                  <a:srgbClr val="FFFF00"/>
                </a:solidFill>
              </a:rPr>
              <a:t>ALGORITHM  EXAMPLES</a:t>
            </a:r>
            <a:endParaRPr lang="en-IN" dirty="0">
              <a:solidFill>
                <a:srgbClr val="FFFF00"/>
              </a:solidFill>
            </a:endParaRPr>
          </a:p>
        </p:txBody>
      </p:sp>
      <p:sp>
        <p:nvSpPr>
          <p:cNvPr id="7" name="Rectangle 6"/>
          <p:cNvSpPr/>
          <p:nvPr/>
        </p:nvSpPr>
        <p:spPr>
          <a:xfrm>
            <a:off x="1214414" y="1714488"/>
            <a:ext cx="7643866" cy="553998"/>
          </a:xfrm>
          <a:prstGeom prst="rect">
            <a:avLst/>
          </a:prstGeom>
        </p:spPr>
        <p:txBody>
          <a:bodyPr wrap="square">
            <a:spAutoFit/>
          </a:bodyPr>
          <a:lstStyle/>
          <a:p>
            <a:pPr algn="just"/>
            <a:r>
              <a:rPr lang="en-IN" sz="3000" b="1" dirty="0" smtClean="0">
                <a:solidFill>
                  <a:srgbClr val="FFFF00"/>
                </a:solidFill>
                <a:effectLst>
                  <a:outerShdw blurRad="38100" dist="38100" dir="2700000" algn="tl">
                    <a:srgbClr val="000000">
                      <a:alpha val="43137"/>
                    </a:srgbClr>
                  </a:outerShdw>
                </a:effectLst>
              </a:rPr>
              <a:t>Write an algorithm to find area of a rectangle. </a:t>
            </a:r>
            <a:endParaRPr lang="en-IN" sz="30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571604" y="2714620"/>
            <a:ext cx="6929486" cy="3108543"/>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Step 1:	Start </a:t>
            </a:r>
          </a:p>
          <a:p>
            <a:r>
              <a:rPr lang="en-IN" sz="2800" b="1" dirty="0" smtClean="0">
                <a:solidFill>
                  <a:schemeClr val="bg1"/>
                </a:solidFill>
                <a:effectLst>
                  <a:outerShdw blurRad="38100" dist="38100" dir="2700000" algn="tl">
                    <a:srgbClr val="000000">
                      <a:alpha val="43137"/>
                    </a:srgbClr>
                  </a:outerShdw>
                </a:effectLst>
              </a:rPr>
              <a:t>Step 2:	Take length and breadth and </a:t>
            </a:r>
          </a:p>
          <a:p>
            <a:r>
              <a:rPr lang="en-IN" sz="2800" b="1" dirty="0" smtClean="0">
                <a:solidFill>
                  <a:schemeClr val="bg1"/>
                </a:solidFill>
                <a:effectLst>
                  <a:outerShdw blurRad="38100" dist="38100" dir="2700000" algn="tl">
                    <a:srgbClr val="000000">
                      <a:alpha val="43137"/>
                    </a:srgbClr>
                  </a:outerShdw>
                </a:effectLst>
              </a:rPr>
              <a:t>		store them as L and B? </a:t>
            </a:r>
          </a:p>
          <a:p>
            <a:r>
              <a:rPr lang="en-IN" sz="2800" b="1" dirty="0" smtClean="0">
                <a:solidFill>
                  <a:schemeClr val="bg1"/>
                </a:solidFill>
                <a:effectLst>
                  <a:outerShdw blurRad="38100" dist="38100" dir="2700000" algn="tl">
                    <a:srgbClr val="000000">
                      <a:alpha val="43137"/>
                    </a:srgbClr>
                  </a:outerShdw>
                </a:effectLst>
              </a:rPr>
              <a:t>Step 3:	Multiply by L and B and store it </a:t>
            </a:r>
          </a:p>
          <a:p>
            <a:r>
              <a:rPr lang="en-IN" sz="2800" b="1" dirty="0" smtClean="0">
                <a:solidFill>
                  <a:schemeClr val="bg1"/>
                </a:solidFill>
                <a:effectLst>
                  <a:outerShdw blurRad="38100" dist="38100" dir="2700000" algn="tl">
                    <a:srgbClr val="000000">
                      <a:alpha val="43137"/>
                    </a:srgbClr>
                  </a:outerShdw>
                </a:effectLst>
              </a:rPr>
              <a:t>		in area</a:t>
            </a:r>
          </a:p>
          <a:p>
            <a:r>
              <a:rPr lang="en-IN" sz="2800" b="1" dirty="0" smtClean="0">
                <a:solidFill>
                  <a:schemeClr val="bg1"/>
                </a:solidFill>
                <a:effectLst>
                  <a:outerShdw blurRad="38100" dist="38100" dir="2700000" algn="tl">
                    <a:srgbClr val="000000">
                      <a:alpha val="43137"/>
                    </a:srgbClr>
                  </a:outerShdw>
                </a:effectLst>
              </a:rPr>
              <a:t>Step 4:	Print area </a:t>
            </a:r>
          </a:p>
          <a:p>
            <a:r>
              <a:rPr lang="en-IN" sz="2800" b="1" dirty="0" smtClean="0">
                <a:solidFill>
                  <a:schemeClr val="bg1"/>
                </a:solidFill>
                <a:effectLst>
                  <a:outerShdw blurRad="38100" dist="38100" dir="2700000" algn="tl">
                    <a:srgbClr val="000000">
                      <a:alpha val="43137"/>
                    </a:srgbClr>
                  </a:outerShdw>
                </a:effectLst>
              </a:rPr>
              <a:t>Step 5:	Stop </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IN" b="1" u="sng" dirty="0" smtClean="0">
                <a:solidFill>
                  <a:srgbClr val="FFFF00"/>
                </a:solidFill>
              </a:rPr>
              <a:t>ALGORITHM  EXAMPLES</a:t>
            </a:r>
            <a:endParaRPr lang="en-IN" dirty="0">
              <a:solidFill>
                <a:srgbClr val="FFFF00"/>
              </a:solidFill>
            </a:endParaRPr>
          </a:p>
        </p:txBody>
      </p:sp>
      <p:sp>
        <p:nvSpPr>
          <p:cNvPr id="7" name="Rectangle 6"/>
          <p:cNvSpPr/>
          <p:nvPr/>
        </p:nvSpPr>
        <p:spPr>
          <a:xfrm>
            <a:off x="1071538" y="1357298"/>
            <a:ext cx="7858180" cy="5386090"/>
          </a:xfrm>
          <a:prstGeom prst="rect">
            <a:avLst/>
          </a:prstGeom>
        </p:spPr>
        <p:txBody>
          <a:bodyPr wrap="square">
            <a:spAutoFit/>
          </a:bodyPr>
          <a:lstStyle/>
          <a:p>
            <a:pPr algn="just"/>
            <a:r>
              <a:rPr lang="en-IN" sz="3000" b="1" dirty="0" smtClean="0">
                <a:solidFill>
                  <a:srgbClr val="FFFF00"/>
                </a:solidFill>
                <a:effectLst>
                  <a:outerShdw blurRad="38100" dist="38100" dir="2700000" algn="tl">
                    <a:srgbClr val="000000">
                      <a:alpha val="43137"/>
                    </a:srgbClr>
                  </a:outerShdw>
                </a:effectLst>
              </a:rPr>
              <a:t>Write an algorithm to check whether he is eligible to vote? (more than or equal to 18 </a:t>
            </a:r>
          </a:p>
          <a:p>
            <a:pPr algn="just"/>
            <a:r>
              <a:rPr lang="en-IN" sz="3000" b="1" dirty="0" smtClean="0">
                <a:solidFill>
                  <a:srgbClr val="FFFF00"/>
                </a:solidFill>
                <a:effectLst>
                  <a:outerShdw blurRad="38100" dist="38100" dir="2700000" algn="tl">
                    <a:srgbClr val="000000">
                      <a:alpha val="43137"/>
                    </a:srgbClr>
                  </a:outerShdw>
                </a:effectLst>
              </a:rPr>
              <a:t>years old). </a:t>
            </a:r>
          </a:p>
          <a:p>
            <a:pPr algn="just"/>
            <a:endParaRPr lang="en-IN" sz="1400" b="1" dirty="0" smtClean="0">
              <a:solidFill>
                <a:schemeClr val="bg1"/>
              </a:solidFill>
              <a:effectLst>
                <a:outerShdw blurRad="38100" dist="38100" dir="2700000" algn="tl">
                  <a:srgbClr val="000000">
                    <a:alpha val="43137"/>
                  </a:srgbClr>
                </a:outerShdw>
              </a:effectLst>
            </a:endParaRPr>
          </a:p>
          <a:p>
            <a:pPr algn="just"/>
            <a:r>
              <a:rPr lang="en-IN" sz="3000" b="1" dirty="0" smtClean="0">
                <a:solidFill>
                  <a:schemeClr val="bg1"/>
                </a:solidFill>
                <a:effectLst>
                  <a:outerShdw blurRad="38100" dist="38100" dir="2700000" algn="tl">
                    <a:srgbClr val="000000">
                      <a:alpha val="43137"/>
                    </a:srgbClr>
                  </a:outerShdw>
                </a:effectLst>
              </a:rPr>
              <a:t>Step 1:	Start </a:t>
            </a:r>
          </a:p>
          <a:p>
            <a:pPr algn="just"/>
            <a:r>
              <a:rPr lang="en-IN" sz="3000" b="1" dirty="0" smtClean="0">
                <a:solidFill>
                  <a:schemeClr val="bg1"/>
                </a:solidFill>
                <a:effectLst>
                  <a:outerShdw blurRad="38100" dist="38100" dir="2700000" algn="tl">
                    <a:srgbClr val="000000">
                      <a:alpha val="43137"/>
                    </a:srgbClr>
                  </a:outerShdw>
                </a:effectLst>
              </a:rPr>
              <a:t>Step 2:	Take age and store it in age </a:t>
            </a:r>
          </a:p>
          <a:p>
            <a:pPr algn="just"/>
            <a:r>
              <a:rPr lang="en-IN" sz="3000" b="1" dirty="0" smtClean="0">
                <a:solidFill>
                  <a:schemeClr val="bg1"/>
                </a:solidFill>
                <a:effectLst>
                  <a:outerShdw blurRad="38100" dist="38100" dir="2700000" algn="tl">
                    <a:srgbClr val="000000">
                      <a:alpha val="43137"/>
                    </a:srgbClr>
                  </a:outerShdw>
                </a:effectLst>
              </a:rPr>
              <a:t>Step 3:	Check age value, if age &gt;= 18 then go 		to step 4 else step 5 </a:t>
            </a:r>
          </a:p>
          <a:p>
            <a:pPr algn="just"/>
            <a:r>
              <a:rPr lang="en-IN" sz="3000" b="1" dirty="0" smtClean="0">
                <a:solidFill>
                  <a:schemeClr val="bg1"/>
                </a:solidFill>
                <a:effectLst>
                  <a:outerShdw blurRad="38100" dist="38100" dir="2700000" algn="tl">
                    <a:srgbClr val="000000">
                      <a:alpha val="43137"/>
                    </a:srgbClr>
                  </a:outerShdw>
                </a:effectLst>
              </a:rPr>
              <a:t>Step 4:	Print “Eligible to vote” and go to </a:t>
            </a:r>
          </a:p>
          <a:p>
            <a:pPr algn="just"/>
            <a:r>
              <a:rPr lang="en-IN" sz="3000" b="1" dirty="0" smtClean="0">
                <a:solidFill>
                  <a:schemeClr val="bg1"/>
                </a:solidFill>
                <a:effectLst>
                  <a:outerShdw blurRad="38100" dist="38100" dir="2700000" algn="tl">
                    <a:srgbClr val="000000">
                      <a:alpha val="43137"/>
                    </a:srgbClr>
                  </a:outerShdw>
                </a:effectLst>
              </a:rPr>
              <a:t>		step 6 </a:t>
            </a:r>
          </a:p>
          <a:p>
            <a:pPr algn="just"/>
            <a:r>
              <a:rPr lang="en-IN" sz="3000" b="1" dirty="0" smtClean="0">
                <a:solidFill>
                  <a:schemeClr val="bg1"/>
                </a:solidFill>
                <a:effectLst>
                  <a:outerShdw blurRad="38100" dist="38100" dir="2700000" algn="tl">
                    <a:srgbClr val="000000">
                      <a:alpha val="43137"/>
                    </a:srgbClr>
                  </a:outerShdw>
                </a:effectLst>
              </a:rPr>
              <a:t>Step 5: 	Print “Not eligible to vote” </a:t>
            </a:r>
          </a:p>
          <a:p>
            <a:pPr algn="just"/>
            <a:r>
              <a:rPr lang="en-IN" sz="3000" b="1" dirty="0" smtClean="0">
                <a:solidFill>
                  <a:schemeClr val="bg1"/>
                </a:solidFill>
                <a:effectLst>
                  <a:outerShdw blurRad="38100" dist="38100" dir="2700000" algn="tl">
                    <a:srgbClr val="000000">
                      <a:alpha val="43137"/>
                    </a:srgbClr>
                  </a:outerShdw>
                </a:effectLst>
              </a:rPr>
              <a:t>Step 6:	Stop </a:t>
            </a:r>
            <a:endParaRPr lang="en-IN"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IN" b="1" u="sng" dirty="0" smtClean="0">
                <a:solidFill>
                  <a:srgbClr val="FFFF00"/>
                </a:solidFill>
              </a:rPr>
              <a:t>ALGORITHM  EXAMPLES</a:t>
            </a:r>
            <a:endParaRPr lang="en-IN" dirty="0">
              <a:solidFill>
                <a:srgbClr val="FFFF00"/>
              </a:solidFill>
            </a:endParaRPr>
          </a:p>
        </p:txBody>
      </p:sp>
      <p:sp>
        <p:nvSpPr>
          <p:cNvPr id="7" name="Rectangle 6"/>
          <p:cNvSpPr/>
          <p:nvPr/>
        </p:nvSpPr>
        <p:spPr>
          <a:xfrm>
            <a:off x="1071538" y="1357298"/>
            <a:ext cx="7858180" cy="4247317"/>
          </a:xfrm>
          <a:prstGeom prst="rect">
            <a:avLst/>
          </a:prstGeom>
        </p:spPr>
        <p:txBody>
          <a:bodyPr wrap="square">
            <a:spAutoFit/>
          </a:bodyPr>
          <a:lstStyle/>
          <a:p>
            <a:pPr algn="just"/>
            <a:r>
              <a:rPr lang="en-IN" sz="3000" b="1" dirty="0" smtClean="0">
                <a:solidFill>
                  <a:srgbClr val="FFFF00"/>
                </a:solidFill>
                <a:effectLst>
                  <a:outerShdw blurRad="38100" dist="38100" dir="2700000" algn="tl">
                    <a:srgbClr val="000000">
                      <a:alpha val="43137"/>
                    </a:srgbClr>
                  </a:outerShdw>
                </a:effectLst>
              </a:rPr>
              <a:t>Write an algorithm to check whether given number is +</a:t>
            </a:r>
            <a:r>
              <a:rPr lang="en-IN" sz="3000" b="1" dirty="0" err="1" smtClean="0">
                <a:solidFill>
                  <a:srgbClr val="FFFF00"/>
                </a:solidFill>
                <a:effectLst>
                  <a:outerShdw blurRad="38100" dist="38100" dir="2700000" algn="tl">
                    <a:srgbClr val="000000">
                      <a:alpha val="43137"/>
                    </a:srgbClr>
                  </a:outerShdw>
                </a:effectLst>
              </a:rPr>
              <a:t>ve</a:t>
            </a:r>
            <a:r>
              <a:rPr lang="en-IN" sz="3000" b="1" dirty="0" smtClean="0">
                <a:solidFill>
                  <a:srgbClr val="FFFF00"/>
                </a:solidFill>
                <a:effectLst>
                  <a:outerShdw blurRad="38100" dist="38100" dir="2700000" algn="tl">
                    <a:srgbClr val="000000">
                      <a:alpha val="43137"/>
                    </a:srgbClr>
                  </a:outerShdw>
                </a:effectLst>
              </a:rPr>
              <a:t>, -</a:t>
            </a:r>
            <a:r>
              <a:rPr lang="en-IN" sz="3000" b="1" dirty="0" err="1" smtClean="0">
                <a:solidFill>
                  <a:srgbClr val="FFFF00"/>
                </a:solidFill>
                <a:effectLst>
                  <a:outerShdw blurRad="38100" dist="38100" dir="2700000" algn="tl">
                    <a:srgbClr val="000000">
                      <a:alpha val="43137"/>
                    </a:srgbClr>
                  </a:outerShdw>
                </a:effectLst>
              </a:rPr>
              <a:t>ve</a:t>
            </a:r>
            <a:r>
              <a:rPr lang="en-IN" sz="3000" b="1" dirty="0" smtClean="0">
                <a:solidFill>
                  <a:srgbClr val="FFFF00"/>
                </a:solidFill>
                <a:effectLst>
                  <a:outerShdw blurRad="38100" dist="38100" dir="2700000" algn="tl">
                    <a:srgbClr val="000000">
                      <a:alpha val="43137"/>
                    </a:srgbClr>
                  </a:outerShdw>
                </a:effectLst>
              </a:rPr>
              <a:t> or zero.</a:t>
            </a:r>
          </a:p>
          <a:p>
            <a:pPr algn="just"/>
            <a:r>
              <a:rPr lang="en-IN" sz="3000" b="1" dirty="0" smtClean="0">
                <a:solidFill>
                  <a:schemeClr val="bg1"/>
                </a:solidFill>
                <a:effectLst>
                  <a:outerShdw blurRad="38100" dist="38100" dir="2700000" algn="tl">
                    <a:srgbClr val="000000">
                      <a:alpha val="43137"/>
                    </a:srgbClr>
                  </a:outerShdw>
                </a:effectLst>
              </a:rPr>
              <a:t> </a:t>
            </a:r>
          </a:p>
          <a:p>
            <a:pPr algn="just"/>
            <a:r>
              <a:rPr lang="en-IN" sz="3000" b="1" dirty="0" smtClean="0">
                <a:solidFill>
                  <a:schemeClr val="bg1"/>
                </a:solidFill>
                <a:effectLst>
                  <a:outerShdw blurRad="38100" dist="38100" dir="2700000" algn="tl">
                    <a:srgbClr val="000000">
                      <a:alpha val="43137"/>
                    </a:srgbClr>
                  </a:outerShdw>
                </a:effectLst>
              </a:rPr>
              <a:t>Step 1:	Start </a:t>
            </a:r>
          </a:p>
          <a:p>
            <a:pPr algn="just"/>
            <a:r>
              <a:rPr lang="en-IN" sz="3000" b="1" dirty="0" smtClean="0">
                <a:solidFill>
                  <a:schemeClr val="bg1"/>
                </a:solidFill>
                <a:effectLst>
                  <a:outerShdw blurRad="38100" dist="38100" dir="2700000" algn="tl">
                    <a:srgbClr val="000000">
                      <a:alpha val="43137"/>
                    </a:srgbClr>
                  </a:outerShdw>
                </a:effectLst>
              </a:rPr>
              <a:t>Step 2:	Take any number and store it in n. </a:t>
            </a:r>
          </a:p>
          <a:p>
            <a:pPr algn="just"/>
            <a:r>
              <a:rPr lang="en-IN" sz="3000" b="1" dirty="0" smtClean="0">
                <a:solidFill>
                  <a:schemeClr val="bg1"/>
                </a:solidFill>
                <a:effectLst>
                  <a:outerShdw blurRad="38100" dist="38100" dir="2700000" algn="tl">
                    <a:srgbClr val="000000">
                      <a:alpha val="43137"/>
                    </a:srgbClr>
                  </a:outerShdw>
                </a:effectLst>
              </a:rPr>
              <a:t>Step 3:	Check n value, if n &gt; 0 then go to </a:t>
            </a:r>
          </a:p>
          <a:p>
            <a:pPr algn="just"/>
            <a:r>
              <a:rPr lang="en-IN" sz="3000" b="1" dirty="0" smtClean="0">
                <a:solidFill>
                  <a:schemeClr val="bg1"/>
                </a:solidFill>
                <a:effectLst>
                  <a:outerShdw blurRad="38100" dist="38100" dir="2700000" algn="tl">
                    <a:srgbClr val="000000">
                      <a:alpha val="43137"/>
                    </a:srgbClr>
                  </a:outerShdw>
                </a:effectLst>
              </a:rPr>
              <a:t>		step 5 else go to step 4 </a:t>
            </a:r>
          </a:p>
          <a:p>
            <a:pPr algn="just"/>
            <a:r>
              <a:rPr lang="en-IN" sz="3000" b="1" dirty="0" smtClean="0">
                <a:solidFill>
                  <a:schemeClr val="bg1"/>
                </a:solidFill>
                <a:effectLst>
                  <a:outerShdw blurRad="38100" dist="38100" dir="2700000" algn="tl">
                    <a:srgbClr val="000000">
                      <a:alpha val="43137"/>
                    </a:srgbClr>
                  </a:outerShdw>
                </a:effectLst>
              </a:rPr>
              <a:t> Step 4:	Check n value, if n &lt; 0 then go to </a:t>
            </a:r>
          </a:p>
          <a:p>
            <a:pPr algn="just"/>
            <a:r>
              <a:rPr lang="en-IN" sz="3000" b="1" dirty="0" smtClean="0">
                <a:solidFill>
                  <a:schemeClr val="bg1"/>
                </a:solidFill>
                <a:effectLst>
                  <a:outerShdw blurRad="38100" dist="38100" dir="2700000" algn="tl">
                    <a:srgbClr val="000000">
                      <a:alpha val="43137"/>
                    </a:srgbClr>
                  </a:outerShdw>
                </a:effectLst>
              </a:rPr>
              <a:t>		step 6 else go to step 7 </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IN" b="1" u="sng" dirty="0" smtClean="0">
                <a:solidFill>
                  <a:srgbClr val="FFFF00"/>
                </a:solidFill>
              </a:rPr>
              <a:t>ALGORITHM  EXAMPLES</a:t>
            </a:r>
            <a:endParaRPr lang="en-IN" dirty="0">
              <a:solidFill>
                <a:srgbClr val="FFFF00"/>
              </a:solidFill>
            </a:endParaRPr>
          </a:p>
        </p:txBody>
      </p:sp>
      <p:sp>
        <p:nvSpPr>
          <p:cNvPr id="7" name="Rectangle 6"/>
          <p:cNvSpPr/>
          <p:nvPr/>
        </p:nvSpPr>
        <p:spPr>
          <a:xfrm>
            <a:off x="1071538" y="1357298"/>
            <a:ext cx="7858180" cy="4247317"/>
          </a:xfrm>
          <a:prstGeom prst="rect">
            <a:avLst/>
          </a:prstGeom>
        </p:spPr>
        <p:txBody>
          <a:bodyPr wrap="square">
            <a:spAutoFit/>
          </a:bodyPr>
          <a:lstStyle/>
          <a:p>
            <a:pPr algn="just"/>
            <a:r>
              <a:rPr lang="en-IN" sz="3000" b="1" dirty="0" smtClean="0">
                <a:solidFill>
                  <a:srgbClr val="FFFF00"/>
                </a:solidFill>
                <a:effectLst>
                  <a:outerShdw blurRad="38100" dist="38100" dir="2700000" algn="tl">
                    <a:srgbClr val="000000">
                      <a:alpha val="43137"/>
                    </a:srgbClr>
                  </a:outerShdw>
                </a:effectLst>
              </a:rPr>
              <a:t>Write an algorithm to check whether given number is +</a:t>
            </a:r>
            <a:r>
              <a:rPr lang="en-IN" sz="3000" b="1" dirty="0" err="1" smtClean="0">
                <a:solidFill>
                  <a:srgbClr val="FFFF00"/>
                </a:solidFill>
                <a:effectLst>
                  <a:outerShdw blurRad="38100" dist="38100" dir="2700000" algn="tl">
                    <a:srgbClr val="000000">
                      <a:alpha val="43137"/>
                    </a:srgbClr>
                  </a:outerShdw>
                </a:effectLst>
              </a:rPr>
              <a:t>ve</a:t>
            </a:r>
            <a:r>
              <a:rPr lang="en-IN" sz="3000" b="1" dirty="0" smtClean="0">
                <a:solidFill>
                  <a:srgbClr val="FFFF00"/>
                </a:solidFill>
                <a:effectLst>
                  <a:outerShdw blurRad="38100" dist="38100" dir="2700000" algn="tl">
                    <a:srgbClr val="000000">
                      <a:alpha val="43137"/>
                    </a:srgbClr>
                  </a:outerShdw>
                </a:effectLst>
              </a:rPr>
              <a:t>, -</a:t>
            </a:r>
            <a:r>
              <a:rPr lang="en-IN" sz="3000" b="1" dirty="0" err="1" smtClean="0">
                <a:solidFill>
                  <a:srgbClr val="FFFF00"/>
                </a:solidFill>
                <a:effectLst>
                  <a:outerShdw blurRad="38100" dist="38100" dir="2700000" algn="tl">
                    <a:srgbClr val="000000">
                      <a:alpha val="43137"/>
                    </a:srgbClr>
                  </a:outerShdw>
                </a:effectLst>
              </a:rPr>
              <a:t>ve</a:t>
            </a:r>
            <a:r>
              <a:rPr lang="en-IN" sz="3000" b="1" dirty="0" smtClean="0">
                <a:solidFill>
                  <a:srgbClr val="FFFF00"/>
                </a:solidFill>
                <a:effectLst>
                  <a:outerShdw blurRad="38100" dist="38100" dir="2700000" algn="tl">
                    <a:srgbClr val="000000">
                      <a:alpha val="43137"/>
                    </a:srgbClr>
                  </a:outerShdw>
                </a:effectLst>
              </a:rPr>
              <a:t> or zero. </a:t>
            </a:r>
          </a:p>
          <a:p>
            <a:pPr algn="just"/>
            <a:endParaRPr lang="en-IN" sz="3000" b="1" dirty="0" smtClean="0">
              <a:solidFill>
                <a:schemeClr val="bg1"/>
              </a:solidFill>
              <a:effectLst>
                <a:outerShdw blurRad="38100" dist="38100" dir="2700000" algn="tl">
                  <a:srgbClr val="000000">
                    <a:alpha val="43137"/>
                  </a:srgbClr>
                </a:outerShdw>
              </a:effectLst>
            </a:endParaRPr>
          </a:p>
          <a:p>
            <a:pPr algn="just"/>
            <a:r>
              <a:rPr lang="en-IN" sz="3000" b="1" dirty="0" smtClean="0">
                <a:solidFill>
                  <a:schemeClr val="bg1"/>
                </a:solidFill>
                <a:effectLst>
                  <a:outerShdw blurRad="38100" dist="38100" dir="2700000" algn="tl">
                    <a:srgbClr val="000000">
                      <a:alpha val="43137"/>
                    </a:srgbClr>
                  </a:outerShdw>
                </a:effectLst>
              </a:rPr>
              <a:t>Step 5: 	Print “Given number is +</a:t>
            </a:r>
            <a:r>
              <a:rPr lang="en-IN" sz="3000" b="1" dirty="0" err="1" smtClean="0">
                <a:solidFill>
                  <a:schemeClr val="bg1"/>
                </a:solidFill>
                <a:effectLst>
                  <a:outerShdw blurRad="38100" dist="38100" dir="2700000" algn="tl">
                    <a:srgbClr val="000000">
                      <a:alpha val="43137"/>
                    </a:srgbClr>
                  </a:outerShdw>
                </a:effectLst>
              </a:rPr>
              <a:t>ve”and</a:t>
            </a:r>
            <a:r>
              <a:rPr lang="en-IN" sz="3000" b="1" dirty="0" smtClean="0">
                <a:solidFill>
                  <a:schemeClr val="bg1"/>
                </a:solidFill>
                <a:effectLst>
                  <a:outerShdw blurRad="38100" dist="38100" dir="2700000" algn="tl">
                    <a:srgbClr val="000000">
                      <a:alpha val="43137"/>
                    </a:srgbClr>
                  </a:outerShdw>
                </a:effectLst>
              </a:rPr>
              <a:t> go </a:t>
            </a:r>
          </a:p>
          <a:p>
            <a:pPr algn="just"/>
            <a:r>
              <a:rPr lang="en-IN" sz="3000" b="1" dirty="0" smtClean="0">
                <a:solidFill>
                  <a:schemeClr val="bg1"/>
                </a:solidFill>
                <a:effectLst>
                  <a:outerShdw blurRad="38100" dist="38100" dir="2700000" algn="tl">
                    <a:srgbClr val="000000">
                      <a:alpha val="43137"/>
                    </a:srgbClr>
                  </a:outerShdw>
                </a:effectLst>
              </a:rPr>
              <a:t>		to step 8 </a:t>
            </a:r>
          </a:p>
          <a:p>
            <a:pPr algn="just"/>
            <a:r>
              <a:rPr lang="en-IN" sz="3000" b="1" dirty="0" smtClean="0">
                <a:solidFill>
                  <a:schemeClr val="bg1"/>
                </a:solidFill>
                <a:effectLst>
                  <a:outerShdw blurRad="38100" dist="38100" dir="2700000" algn="tl">
                    <a:srgbClr val="000000">
                      <a:alpha val="43137"/>
                    </a:srgbClr>
                  </a:outerShdw>
                </a:effectLst>
              </a:rPr>
              <a:t>Step 6: 	Print “Given number is -</a:t>
            </a:r>
            <a:r>
              <a:rPr lang="en-IN" sz="3000" b="1" dirty="0" err="1" smtClean="0">
                <a:solidFill>
                  <a:schemeClr val="bg1"/>
                </a:solidFill>
                <a:effectLst>
                  <a:outerShdw blurRad="38100" dist="38100" dir="2700000" algn="tl">
                    <a:srgbClr val="000000">
                      <a:alpha val="43137"/>
                    </a:srgbClr>
                  </a:outerShdw>
                </a:effectLst>
              </a:rPr>
              <a:t>ve</a:t>
            </a:r>
            <a:r>
              <a:rPr lang="en-IN" sz="3000" b="1" dirty="0" smtClean="0">
                <a:solidFill>
                  <a:schemeClr val="bg1"/>
                </a:solidFill>
                <a:effectLst>
                  <a:outerShdw blurRad="38100" dist="38100" dir="2700000" algn="tl">
                    <a:srgbClr val="000000">
                      <a:alpha val="43137"/>
                    </a:srgbClr>
                  </a:outerShdw>
                </a:effectLst>
              </a:rPr>
              <a:t>” and go </a:t>
            </a:r>
          </a:p>
          <a:p>
            <a:pPr algn="just"/>
            <a:r>
              <a:rPr lang="en-IN" sz="3000" b="1" dirty="0" smtClean="0">
                <a:solidFill>
                  <a:schemeClr val="bg1"/>
                </a:solidFill>
                <a:effectLst>
                  <a:outerShdw blurRad="38100" dist="38100" dir="2700000" algn="tl">
                    <a:srgbClr val="000000">
                      <a:alpha val="43137"/>
                    </a:srgbClr>
                  </a:outerShdw>
                </a:effectLst>
              </a:rPr>
              <a:t>		to step 8 </a:t>
            </a:r>
          </a:p>
          <a:p>
            <a:pPr algn="just"/>
            <a:r>
              <a:rPr lang="en-IN" sz="3000" b="1" dirty="0" smtClean="0">
                <a:solidFill>
                  <a:schemeClr val="bg1"/>
                </a:solidFill>
                <a:effectLst>
                  <a:outerShdw blurRad="38100" dist="38100" dir="2700000" algn="tl">
                    <a:srgbClr val="000000">
                      <a:alpha val="43137"/>
                    </a:srgbClr>
                  </a:outerShdw>
                </a:effectLst>
              </a:rPr>
              <a:t>Step 7: 	Print “Given number is zero” </a:t>
            </a:r>
          </a:p>
          <a:p>
            <a:pPr algn="just"/>
            <a:r>
              <a:rPr lang="en-IN" sz="3000" b="1" dirty="0" smtClean="0">
                <a:solidFill>
                  <a:schemeClr val="bg1"/>
                </a:solidFill>
                <a:effectLst>
                  <a:outerShdw blurRad="38100" dist="38100" dir="2700000" algn="tl">
                    <a:srgbClr val="000000">
                      <a:alpha val="43137"/>
                    </a:srgbClr>
                  </a:outerShdw>
                </a:effectLst>
              </a:rPr>
              <a:t>Step 8:	Stop </a:t>
            </a:r>
            <a:endParaRPr lang="en-IN"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00166" y="2857496"/>
            <a:ext cx="7000924" cy="785818"/>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en-IN" sz="4800" b="1" u="sng" dirty="0" smtClean="0">
                <a:solidFill>
                  <a:srgbClr val="FFFF00"/>
                </a:solidFill>
              </a:rPr>
              <a:t>FLOWCHART</a:t>
            </a:r>
            <a:endParaRPr lang="en-IN" sz="4800" dirty="0">
              <a:solidFill>
                <a:srgbClr val="FFFF00"/>
              </a:solidFill>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42976" y="1142984"/>
            <a:ext cx="7786742" cy="5357850"/>
          </a:xfrm>
        </p:spPr>
        <p:txBody>
          <a:bodyPr>
            <a:normAutofit fontScale="90000"/>
          </a:bodyPr>
          <a:lstStyle/>
          <a:p>
            <a:pPr algn="just"/>
            <a:r>
              <a:rPr lang="en-IN" b="1" dirty="0" smtClean="0">
                <a:solidFill>
                  <a:schemeClr val="bg1"/>
                </a:solidFill>
                <a:effectLst>
                  <a:outerShdw blurRad="38100" dist="38100" dir="2700000" algn="tl">
                    <a:srgbClr val="000000">
                      <a:alpha val="43137"/>
                    </a:srgbClr>
                  </a:outerShdw>
                </a:effectLst>
              </a:rPr>
              <a:t>The</a:t>
            </a:r>
            <a:r>
              <a:rPr lang="en-IN" b="1" dirty="0" smtClean="0">
                <a:solidFill>
                  <a:schemeClr val="bg1"/>
                </a:solidFill>
                <a:effectLst>
                  <a:outerShdw blurRad="38100" dist="38100" dir="2700000" algn="tl">
                    <a:srgbClr val="000000">
                      <a:alpha val="43137"/>
                    </a:srgbClr>
                  </a:outerShdw>
                </a:effectLst>
              </a:rPr>
              <a:t> flowchart is a diagram which visually presents the flow of data through </a:t>
            </a:r>
            <a:r>
              <a:rPr lang="en-IN" b="1" dirty="0" smtClean="0">
                <a:solidFill>
                  <a:schemeClr val="bg1"/>
                </a:solidFill>
                <a:effectLst>
                  <a:outerShdw blurRad="38100" dist="38100" dir="2700000" algn="tl">
                    <a:srgbClr val="000000">
                      <a:alpha val="43137"/>
                    </a:srgbClr>
                  </a:outerShdw>
                </a:effectLst>
              </a:rPr>
              <a:t>processing systems</a:t>
            </a:r>
            <a:r>
              <a:rPr lang="en-IN" b="1" dirty="0" smtClean="0">
                <a:solidFill>
                  <a:schemeClr val="bg1"/>
                </a:solidFill>
                <a:effectLst>
                  <a:outerShdw blurRad="38100" dist="38100" dir="2700000" algn="tl">
                    <a:srgbClr val="000000">
                      <a:alpha val="43137"/>
                    </a:srgbClr>
                  </a:outerShdw>
                </a:effectLst>
              </a:rPr>
              <a:t>. This means by seeing a flow chart one can know the operations performed and the sequence of these  operations in a system. Algorithms are nothing but sequence of steps for solving problems. So a flow chart can be used for representing an  algorithm. A flowchart, will describe the operations           (and in what sequence) are required                   to  solve a given problem.</a:t>
            </a:r>
            <a:endParaRPr lang="en-IN" b="1"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1357290" y="285728"/>
            <a:ext cx="7000924" cy="785818"/>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sng" strike="noStrike" kern="1200" cap="none" spc="0" normalizeH="0" baseline="0" noProof="0" dirty="0" smtClean="0">
                <a:ln>
                  <a:noFill/>
                </a:ln>
                <a:solidFill>
                  <a:srgbClr val="FFFF00"/>
                </a:solidFill>
                <a:effectLst/>
                <a:uLnTx/>
                <a:uFillTx/>
                <a:latin typeface="+mj-lt"/>
                <a:ea typeface="+mj-ea"/>
                <a:cs typeface="+mj-cs"/>
              </a:rPr>
              <a:t>FLOWCHART</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42976" y="1142984"/>
            <a:ext cx="7786742" cy="5357850"/>
          </a:xfrm>
        </p:spPr>
        <p:txBody>
          <a:bodyPr>
            <a:normAutofit fontScale="90000"/>
          </a:bodyPr>
          <a:lstStyle/>
          <a:p>
            <a:pPr algn="just"/>
            <a:r>
              <a:rPr lang="en-IN" b="1" dirty="0" smtClean="0">
                <a:solidFill>
                  <a:schemeClr val="bg1"/>
                </a:solidFill>
                <a:effectLst>
                  <a:outerShdw blurRad="38100" dist="38100" dir="2700000" algn="tl">
                    <a:srgbClr val="000000">
                      <a:alpha val="43137"/>
                    </a:srgbClr>
                  </a:outerShdw>
                </a:effectLst>
              </a:rPr>
              <a:t>A flowchart is a type of diagram that represents an algorithm, workflow or process. The flowchart shows the steps as boxes of various kinds, and their order by connecting the boxes with arrows. This diagrammatic representation illustrates a solution model to a given problem. Flowcharts are used in analyzing, designing, documenting or managing a process or program in various fields.</a:t>
            </a:r>
            <a:endParaRPr lang="en-IN" b="1"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1357290" y="285728"/>
            <a:ext cx="7000924" cy="78581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sng" strike="noStrike" kern="1200" cap="none" spc="0" normalizeH="0" baseline="0" noProof="0" dirty="0" smtClean="0">
                <a:ln>
                  <a:noFill/>
                </a:ln>
                <a:solidFill>
                  <a:srgbClr val="FFFF00"/>
                </a:solidFill>
                <a:effectLst/>
                <a:uLnTx/>
                <a:uFillTx/>
                <a:latin typeface="+mj-lt"/>
                <a:ea typeface="+mj-ea"/>
                <a:cs typeface="+mj-cs"/>
              </a:rPr>
              <a:t>FLOWCHART</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00166" y="571480"/>
            <a:ext cx="7000924" cy="5857916"/>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n-IN" sz="4800" b="1" u="sng" dirty="0" smtClean="0">
                <a:solidFill>
                  <a:srgbClr val="FFFF00"/>
                </a:solidFill>
                <a:effectLst>
                  <a:outerShdw blurRad="38100" dist="38100" dir="2700000" algn="tl">
                    <a:srgbClr val="000000">
                      <a:alpha val="43137"/>
                    </a:srgbClr>
                  </a:outerShdw>
                </a:effectLst>
              </a:rPr>
              <a:t>BUILDING BLOCKS</a:t>
            </a:r>
            <a:br>
              <a:rPr lang="en-IN" sz="4800" b="1" u="sng" dirty="0" smtClean="0">
                <a:solidFill>
                  <a:srgbClr val="FFFF00"/>
                </a:solidFill>
                <a:effectLst>
                  <a:outerShdw blurRad="38100" dist="38100" dir="2700000" algn="tl">
                    <a:srgbClr val="000000">
                      <a:alpha val="43137"/>
                    </a:srgbClr>
                  </a:outerShdw>
                </a:effectLst>
              </a:rPr>
            </a:br>
            <a:r>
              <a:rPr lang="en-IN" sz="4800" b="1" u="sng" dirty="0" smtClean="0">
                <a:solidFill>
                  <a:srgbClr val="FFFF00"/>
                </a:solidFill>
                <a:effectLst>
                  <a:outerShdw blurRad="38100" dist="38100" dir="2700000" algn="tl">
                    <a:srgbClr val="000000">
                      <a:alpha val="43137"/>
                    </a:srgbClr>
                  </a:outerShdw>
                </a:effectLst>
              </a:rPr>
              <a:t>OF </a:t>
            </a:r>
            <a:br>
              <a:rPr lang="en-IN" sz="4800" b="1" u="sng" dirty="0" smtClean="0">
                <a:solidFill>
                  <a:srgbClr val="FFFF00"/>
                </a:solidFill>
                <a:effectLst>
                  <a:outerShdw blurRad="38100" dist="38100" dir="2700000" algn="tl">
                    <a:srgbClr val="000000">
                      <a:alpha val="43137"/>
                    </a:srgbClr>
                  </a:outerShdw>
                </a:effectLst>
              </a:rPr>
            </a:br>
            <a:r>
              <a:rPr lang="en-IN" sz="4800" b="1" u="sng" dirty="0" smtClean="0">
                <a:solidFill>
                  <a:srgbClr val="FFFF00"/>
                </a:solidFill>
                <a:effectLst>
                  <a:outerShdw blurRad="38100" dist="38100" dir="2700000" algn="tl">
                    <a:srgbClr val="000000">
                      <a:alpha val="43137"/>
                    </a:srgbClr>
                  </a:outerShdw>
                </a:effectLst>
              </a:rPr>
              <a:t>FLOW CHART</a:t>
            </a:r>
            <a:br>
              <a:rPr lang="en-IN" sz="4800" b="1" u="sng" dirty="0" smtClean="0">
                <a:solidFill>
                  <a:srgbClr val="FFFF00"/>
                </a:solidFill>
                <a:effectLst>
                  <a:outerShdw blurRad="38100" dist="38100" dir="2700000" algn="tl">
                    <a:srgbClr val="000000">
                      <a:alpha val="43137"/>
                    </a:srgbClr>
                  </a:outerShdw>
                </a:effectLst>
              </a:rPr>
            </a:br>
            <a:r>
              <a:rPr lang="en-IN" sz="4800" b="1" u="sng" dirty="0" smtClean="0">
                <a:solidFill>
                  <a:srgbClr val="FFFF00"/>
                </a:solidFill>
                <a:effectLst>
                  <a:outerShdw blurRad="38100" dist="38100" dir="2700000" algn="tl">
                    <a:srgbClr val="000000">
                      <a:alpha val="43137"/>
                    </a:srgbClr>
                  </a:outerShdw>
                </a:effectLst>
              </a:rPr>
              <a:t>OR </a:t>
            </a:r>
            <a:br>
              <a:rPr lang="en-IN" sz="4800" b="1" u="sng" dirty="0" smtClean="0">
                <a:solidFill>
                  <a:srgbClr val="FFFF00"/>
                </a:solidFill>
                <a:effectLst>
                  <a:outerShdw blurRad="38100" dist="38100" dir="2700000" algn="tl">
                    <a:srgbClr val="000000">
                      <a:alpha val="43137"/>
                    </a:srgbClr>
                  </a:outerShdw>
                </a:effectLst>
              </a:rPr>
            </a:br>
            <a:r>
              <a:rPr lang="en-IN" sz="4800" b="1" u="sng" dirty="0" smtClean="0">
                <a:solidFill>
                  <a:srgbClr val="FFFF00"/>
                </a:solidFill>
                <a:effectLst>
                  <a:outerShdw blurRad="38100" dist="38100" dir="2700000" algn="tl">
                    <a:srgbClr val="000000">
                      <a:alpha val="43137"/>
                    </a:srgbClr>
                  </a:outerShdw>
                </a:effectLst>
              </a:rPr>
              <a:t>COMMON SYMBOLS </a:t>
            </a:r>
            <a:br>
              <a:rPr lang="en-IN" sz="4800" b="1" u="sng" dirty="0" smtClean="0">
                <a:solidFill>
                  <a:srgbClr val="FFFF00"/>
                </a:solidFill>
                <a:effectLst>
                  <a:outerShdw blurRad="38100" dist="38100" dir="2700000" algn="tl">
                    <a:srgbClr val="000000">
                      <a:alpha val="43137"/>
                    </a:srgbClr>
                  </a:outerShdw>
                </a:effectLst>
              </a:rPr>
            </a:br>
            <a:r>
              <a:rPr lang="en-IN" sz="4800" b="1" u="sng" dirty="0" smtClean="0">
                <a:solidFill>
                  <a:srgbClr val="FFFF00"/>
                </a:solidFill>
                <a:effectLst>
                  <a:outerShdw blurRad="38100" dist="38100" dir="2700000" algn="tl">
                    <a:srgbClr val="000000">
                      <a:alpha val="43137"/>
                    </a:srgbClr>
                  </a:outerShdw>
                </a:effectLst>
              </a:rPr>
              <a:t>OF </a:t>
            </a:r>
            <a:br>
              <a:rPr lang="en-IN" sz="4800" b="1" u="sng" dirty="0" smtClean="0">
                <a:solidFill>
                  <a:srgbClr val="FFFF00"/>
                </a:solidFill>
                <a:effectLst>
                  <a:outerShdw blurRad="38100" dist="38100" dir="2700000" algn="tl">
                    <a:srgbClr val="000000">
                      <a:alpha val="43137"/>
                    </a:srgbClr>
                  </a:outerShdw>
                </a:effectLst>
              </a:rPr>
            </a:br>
            <a:r>
              <a:rPr lang="en-IN" sz="4800" b="1" u="sng" dirty="0" smtClean="0">
                <a:solidFill>
                  <a:srgbClr val="FFFF00"/>
                </a:solidFill>
                <a:effectLst>
                  <a:outerShdw blurRad="38100" dist="38100" dir="2700000" algn="tl">
                    <a:srgbClr val="000000">
                      <a:alpha val="43137"/>
                    </a:srgbClr>
                  </a:outerShdw>
                </a:effectLst>
              </a:rPr>
              <a:t>FLOW CHART</a:t>
            </a:r>
            <a:endParaRPr lang="en-IN" sz="4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42976" y="1142984"/>
            <a:ext cx="7786742" cy="5357850"/>
          </a:xfrm>
        </p:spPr>
        <p:txBody>
          <a:bodyPr>
            <a:normAutofit/>
          </a:bodyPr>
          <a:lstStyle/>
          <a:p>
            <a:pPr algn="just"/>
            <a:r>
              <a:rPr lang="en-IN" sz="3200" b="1" dirty="0" smtClean="0">
                <a:solidFill>
                  <a:schemeClr val="bg1"/>
                </a:solidFill>
                <a:effectLst>
                  <a:outerShdw blurRad="38100" dist="38100" dir="2700000" algn="tl">
                    <a:srgbClr val="000000">
                      <a:alpha val="43137"/>
                    </a:srgbClr>
                  </a:outerShdw>
                </a:effectLst>
              </a:rPr>
              <a:t>The American National Standards Institute (ANSI) set standards for flowcharts and their symbols in the 1960s. The International Organization for Standardization(ISO) adopted the ANSI symbols in 1970. The current standard was revised in 1985. Generally, flowcharts flow from top to bottom and left to right.</a:t>
            </a:r>
            <a:endParaRPr lang="en-IN" sz="3200" b="1"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1357290" y="285728"/>
            <a:ext cx="7000924" cy="78581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500174"/>
            <a:ext cx="2286016" cy="859205"/>
          </a:xfrm>
        </p:spPr>
        <p:txBody>
          <a:bodyPr/>
          <a:lstStyle/>
          <a:p>
            <a:r>
              <a:rPr lang="en-IN" b="1" dirty="0" smtClean="0">
                <a:solidFill>
                  <a:srgbClr val="FFC000"/>
                </a:solidFill>
                <a:effectLst>
                  <a:outerShdw blurRad="38100" dist="38100" dir="2700000" algn="tl">
                    <a:srgbClr val="000000">
                      <a:alpha val="43137"/>
                    </a:srgbClr>
                  </a:outerShdw>
                </a:effectLst>
              </a:rPr>
              <a:t>Unit I</a:t>
            </a:r>
            <a:endParaRPr lang="en-US" dirty="0">
              <a:solidFill>
                <a:srgbClr val="FFC000"/>
              </a:solidFill>
              <a:effectLst>
                <a:outerShdw blurRad="38100" dist="38100" dir="2700000" algn="tl">
                  <a:srgbClr val="000000">
                    <a:alpha val="43137"/>
                  </a:srgbClr>
                </a:outerShdw>
              </a:effectLst>
            </a:endParaRPr>
          </a:p>
        </p:txBody>
      </p:sp>
      <p:sp>
        <p:nvSpPr>
          <p:cNvPr id="4" name="Rectangle 4"/>
          <p:cNvSpPr>
            <a:spLocks noChangeArrowheads="1"/>
          </p:cNvSpPr>
          <p:nvPr/>
        </p:nvSpPr>
        <p:spPr bwMode="auto">
          <a:xfrm>
            <a:off x="390517" y="3429000"/>
            <a:ext cx="3927294" cy="523220"/>
          </a:xfrm>
          <a:prstGeom prst="rect">
            <a:avLst/>
          </a:prstGeom>
          <a:noFill/>
          <a:ln w="9525">
            <a:noFill/>
            <a:miter lim="800000"/>
            <a:headEnd/>
            <a:tailEnd/>
          </a:ln>
        </p:spPr>
        <p:txBody>
          <a:bodyPr wrap="none">
            <a:spAutoFit/>
          </a:bodyPr>
          <a:lstStyle/>
          <a:p>
            <a:r>
              <a:rPr lang="en-IN" sz="2800" b="1" dirty="0">
                <a:solidFill>
                  <a:srgbClr val="FFFF00"/>
                </a:solidFill>
              </a:rPr>
              <a:t> </a:t>
            </a:r>
            <a:r>
              <a:rPr lang="en-IN" sz="2800" b="1" dirty="0" smtClean="0">
                <a:solidFill>
                  <a:srgbClr val="FFFF00"/>
                </a:solidFill>
              </a:rPr>
              <a:t>10 Theory + 02 Practical)</a:t>
            </a:r>
            <a:endParaRPr lang="en-IN" sz="2800" dirty="0">
              <a:solidFill>
                <a:srgbClr val="FFFF00"/>
              </a:solidFill>
            </a:endParaRPr>
          </a:p>
        </p:txBody>
      </p:sp>
      <p:sp>
        <p:nvSpPr>
          <p:cNvPr id="7" name="Rectangle 110"/>
          <p:cNvSpPr txBox="1">
            <a:spLocks noChangeArrowheads="1"/>
          </p:cNvSpPr>
          <p:nvPr/>
        </p:nvSpPr>
        <p:spPr bwMode="auto">
          <a:xfrm>
            <a:off x="500063" y="4449786"/>
            <a:ext cx="4214813" cy="544513"/>
          </a:xfrm>
          <a:prstGeom prst="rect">
            <a:avLst/>
          </a:prstGeom>
          <a:noFill/>
          <a:ln w="9525">
            <a:noFill/>
            <a:miter lim="800000"/>
            <a:headEnd/>
            <a:tailEnd/>
          </a:ln>
          <a:effectLst/>
        </p:spPr>
        <p:txBody>
          <a:bodyPr anchor="ctr"/>
          <a:lstStyle/>
          <a:p>
            <a:pPr>
              <a:defRPr/>
            </a:pPr>
            <a:r>
              <a:rPr lang="es-UY" sz="3200" b="1" kern="0" dirty="0" smtClean="0">
                <a:solidFill>
                  <a:srgbClr val="FFFF00"/>
                </a:solidFill>
                <a:effectLst>
                  <a:outerShdw blurRad="38100" dist="38100" dir="2700000" algn="tl">
                    <a:srgbClr val="000000">
                      <a:alpha val="43137"/>
                    </a:srgbClr>
                  </a:outerShdw>
                </a:effectLst>
                <a:latin typeface="+mj-lt"/>
                <a:ea typeface="+mj-ea"/>
                <a:cs typeface="+mj-cs"/>
              </a:rPr>
              <a:t>Praveen M Jigajinni</a:t>
            </a:r>
            <a:endParaRPr lang="es-ES" sz="3200" b="1" kern="0"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9" name="Rectangle 110"/>
          <p:cNvSpPr txBox="1">
            <a:spLocks noChangeArrowheads="1"/>
          </p:cNvSpPr>
          <p:nvPr/>
        </p:nvSpPr>
        <p:spPr>
          <a:xfrm>
            <a:off x="500035" y="3929066"/>
            <a:ext cx="1714511" cy="54451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p>
            <a:pPr marL="0" marR="0" lvl="0" indent="0" fontAlgn="auto">
              <a:lnSpc>
                <a:spcPct val="100000"/>
              </a:lnSpc>
              <a:spcBef>
                <a:spcPct val="0"/>
              </a:spcBef>
              <a:spcAft>
                <a:spcPts val="0"/>
              </a:spcAft>
              <a:buClrTx/>
              <a:buSzTx/>
              <a:tabLst/>
              <a:defRPr/>
            </a:pPr>
            <a:r>
              <a:rPr lang="en-US" sz="3600" b="1" dirty="0" smtClean="0">
                <a:solidFill>
                  <a:schemeClr val="bg1"/>
                </a:solidFill>
                <a:latin typeface="+mj-lt"/>
                <a:ea typeface="+mj-ea"/>
                <a:cs typeface="+mj-cs"/>
              </a:rPr>
              <a:t>Prepared by</a:t>
            </a:r>
            <a:endParaRPr lang="es-ES" sz="3600" b="1" dirty="0" smtClean="0">
              <a:solidFill>
                <a:schemeClr val="bg1"/>
              </a:solidFill>
              <a:latin typeface="+mj-lt"/>
              <a:ea typeface="+mj-ea"/>
              <a:cs typeface="+mj-cs"/>
            </a:endParaRPr>
          </a:p>
        </p:txBody>
      </p:sp>
      <p:sp>
        <p:nvSpPr>
          <p:cNvPr id="11"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
        <p:nvSpPr>
          <p:cNvPr id="12" name="Subtitle 2"/>
          <p:cNvSpPr>
            <a:spLocks noGrp="1"/>
          </p:cNvSpPr>
          <p:nvPr>
            <p:ph type="subTitle" idx="1"/>
          </p:nvPr>
        </p:nvSpPr>
        <p:spPr>
          <a:xfrm>
            <a:off x="357158" y="2357430"/>
            <a:ext cx="8429684" cy="692579"/>
          </a:xfrm>
        </p:spPr>
        <p:txBody>
          <a:bodyPr>
            <a:noAutofit/>
          </a:bodyPr>
          <a:lstStyle/>
          <a:p>
            <a:r>
              <a:rPr lang="en-IN" sz="3600" b="1" dirty="0" smtClean="0">
                <a:solidFill>
                  <a:srgbClr val="FFFF00"/>
                </a:solidFill>
                <a:effectLst>
                  <a:outerShdw blurRad="38100" dist="38100" dir="2700000" algn="tl">
                    <a:srgbClr val="000000">
                      <a:alpha val="43137"/>
                    </a:srgbClr>
                  </a:outerShdw>
                </a:effectLst>
              </a:rPr>
              <a:t>Computer Systems and Organisation (CSO) </a:t>
            </a:r>
            <a:endParaRPr lang="en-IN" sz="3600" dirty="0">
              <a:solidFill>
                <a:srgbClr val="FFFF00"/>
              </a:solidFill>
              <a:effectLst>
                <a:outerShdw blurRad="38100" dist="38100" dir="2700000" algn="tl">
                  <a:srgbClr val="000000">
                    <a:alpha val="43137"/>
                  </a:srgbClr>
                </a:outerShdw>
              </a:effectLst>
            </a:endParaRPr>
          </a:p>
        </p:txBody>
      </p:sp>
      <p:sp>
        <p:nvSpPr>
          <p:cNvPr id="10" name="Rectangle 110"/>
          <p:cNvSpPr txBox="1">
            <a:spLocks noChangeArrowheads="1"/>
          </p:cNvSpPr>
          <p:nvPr/>
        </p:nvSpPr>
        <p:spPr>
          <a:xfrm>
            <a:off x="357158" y="5072074"/>
            <a:ext cx="8358246" cy="1571636"/>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DCSc</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 &amp; Engg, </a:t>
            </a: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PGDCA,ADCA,MCA.MSc</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(IT),</a:t>
            </a: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Mtech</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(IT),</a:t>
            </a: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MPhil</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 (Comp. </a:t>
            </a:r>
            <a:r>
              <a:rPr lang="en-US" sz="2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Sci</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Department of Computer Science,</a:t>
            </a:r>
            <a:r>
              <a:rPr kumimoji="0" lang="en-US"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Sainik School Amaravathinagar</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Cell No: 9431453730</a:t>
            </a:r>
            <a:endParaRPr kumimoji="0" lang="en-US"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13" name="Picture 1" descr="G:\My Files\1 Training\2018-19\Academics\Class 6 9 11 and 12\Class 11\PPTs\PM Jigajinni Photo.jpg"/>
          <p:cNvPicPr>
            <a:picLocks noChangeAspect="1" noChangeArrowheads="1"/>
          </p:cNvPicPr>
          <p:nvPr/>
        </p:nvPicPr>
        <p:blipFill>
          <a:blip r:embed="rId2" cstate="print"/>
          <a:srcRect/>
          <a:stretch>
            <a:fillRect/>
          </a:stretch>
        </p:blipFill>
        <p:spPr bwMode="auto">
          <a:xfrm>
            <a:off x="7000892" y="3143248"/>
            <a:ext cx="1428760" cy="1847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428596" y="2357430"/>
          <a:ext cx="8358246" cy="3907536"/>
        </p:xfrm>
        <a:graphic>
          <a:graphicData uri="http://schemas.openxmlformats.org/drawingml/2006/table">
            <a:tbl>
              <a:tblPr>
                <a:tableStyleId>{3C2FFA5D-87B4-456A-9821-1D502468CF0F}</a:tableStyleId>
              </a:tblPr>
              <a:tblGrid>
                <a:gridCol w="1834713"/>
                <a:gridCol w="2094377"/>
                <a:gridCol w="442915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Flowline (Arrowhead)</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Shows the process's order of operation. A line coming from one symbol and pointing at another. Arrowheads are added if the flow is not the standard top-to-bottom, left-to right. </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8" name="Right Arrow 7"/>
          <p:cNvSpPr/>
          <p:nvPr/>
        </p:nvSpPr>
        <p:spPr>
          <a:xfrm>
            <a:off x="714348" y="4357694"/>
            <a:ext cx="1357322" cy="57150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00034" y="1715643"/>
          <a:ext cx="8358246" cy="4748784"/>
        </p:xfrm>
        <a:graphic>
          <a:graphicData uri="http://schemas.openxmlformats.org/drawingml/2006/table">
            <a:tbl>
              <a:tblPr>
                <a:tableStyleId>{3C2FFA5D-87B4-456A-9821-1D502468CF0F}</a:tableStyleId>
              </a:tblPr>
              <a:tblGrid>
                <a:gridCol w="1834713"/>
                <a:gridCol w="1737187"/>
                <a:gridCol w="478634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Terminal</a:t>
                      </a:r>
                      <a:endParaRPr lang="en-IN" sz="24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Indicates the beginning and ending of a program or sub-process. Represented as a </a:t>
                      </a:r>
                      <a:r>
                        <a:rPr lang="en-IN" sz="2400" b="1" u="none" strike="noStrike" kern="1200" dirty="0" smtClean="0">
                          <a:solidFill>
                            <a:schemeClr val="dk1"/>
                          </a:solidFill>
                          <a:effectLst>
                            <a:outerShdw blurRad="38100" dist="38100" dir="2700000" algn="tl">
                              <a:srgbClr val="000000">
                                <a:alpha val="43137"/>
                              </a:srgbClr>
                            </a:outerShdw>
                          </a:effectLst>
                          <a:latin typeface="+mn-lt"/>
                          <a:ea typeface="+mn-ea"/>
                          <a:cs typeface="+mn-cs"/>
                        </a:rPr>
                        <a:t>stadium</a:t>
                      </a: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 oval or rounded (fillet) rectangle. They usually contain the word "Start" or "End", or another phrase </a:t>
                      </a:r>
                      <a:r>
                        <a:rPr lang="en-IN" sz="2400" b="1" kern="1200" dirty="0" err="1" smtClean="0">
                          <a:solidFill>
                            <a:schemeClr val="dk1"/>
                          </a:solidFill>
                          <a:effectLst>
                            <a:outerShdw blurRad="38100" dist="38100" dir="2700000" algn="tl">
                              <a:srgbClr val="000000">
                                <a:alpha val="43137"/>
                              </a:srgbClr>
                            </a:outerShdw>
                          </a:effectLst>
                          <a:latin typeface="+mn-lt"/>
                          <a:ea typeface="+mn-ea"/>
                          <a:cs typeface="+mn-cs"/>
                        </a:rPr>
                        <a:t>signaling</a:t>
                      </a: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 the start or end of a process, such as "submit inquiry" or "receive product".</a:t>
                      </a:r>
                      <a:endParaRPr lang="en-IN" sz="32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7" name="Flowchart: Terminator 6"/>
          <p:cNvSpPr/>
          <p:nvPr/>
        </p:nvSpPr>
        <p:spPr>
          <a:xfrm>
            <a:off x="714348" y="4000504"/>
            <a:ext cx="1428760" cy="714380"/>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714620"/>
          <a:ext cx="8358246" cy="2225040"/>
        </p:xfrm>
        <a:graphic>
          <a:graphicData uri="http://schemas.openxmlformats.org/drawingml/2006/table">
            <a:tbl>
              <a:tblPr>
                <a:tableStyleId>{3C2FFA5D-87B4-456A-9821-1D502468CF0F}</a:tableStyleId>
              </a:tblPr>
              <a:tblGrid>
                <a:gridCol w="1834713"/>
                <a:gridCol w="1737187"/>
                <a:gridCol w="478634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Process</a:t>
                      </a:r>
                      <a:endParaRPr lang="en-IN" sz="24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Represents a set of operations that changes value, form, or location of data. Represented as a </a:t>
                      </a:r>
                      <a:r>
                        <a:rPr lang="en-IN" sz="2400" b="1" u="none" strike="noStrike" kern="1200" dirty="0" smtClean="0">
                          <a:solidFill>
                            <a:schemeClr val="dk1"/>
                          </a:solidFill>
                          <a:effectLst>
                            <a:outerShdw blurRad="38100" dist="38100" dir="2700000" algn="tl">
                              <a:srgbClr val="000000">
                                <a:alpha val="43137"/>
                              </a:srgbClr>
                            </a:outerShdw>
                          </a:effectLst>
                          <a:latin typeface="+mn-lt"/>
                          <a:ea typeface="+mn-ea"/>
                          <a:cs typeface="+mn-cs"/>
                        </a:rPr>
                        <a:t>rectangle</a:t>
                      </a:r>
                      <a:endParaRPr lang="en-IN" sz="40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8" name="Flowchart: Process 7"/>
          <p:cNvSpPr/>
          <p:nvPr/>
        </p:nvSpPr>
        <p:spPr>
          <a:xfrm>
            <a:off x="857224" y="3929066"/>
            <a:ext cx="1214446" cy="714380"/>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000240"/>
          <a:ext cx="8358246" cy="3907536"/>
        </p:xfrm>
        <a:graphic>
          <a:graphicData uri="http://schemas.openxmlformats.org/drawingml/2006/table">
            <a:tbl>
              <a:tblPr>
                <a:tableStyleId>{3C2FFA5D-87B4-456A-9821-1D502468CF0F}</a:tableStyleId>
              </a:tblPr>
              <a:tblGrid>
                <a:gridCol w="1834713"/>
                <a:gridCol w="1737187"/>
                <a:gridCol w="478634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Decision</a:t>
                      </a:r>
                      <a:endParaRPr lang="en-IN" sz="32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Shows a conditional operation that determines which one of the two paths the program will take. The operation is commonly a yes/no question or true/false test. Represented as a diamond (</a:t>
                      </a:r>
                      <a:r>
                        <a:rPr lang="en-IN" sz="2400" b="1" u="none" strike="noStrike" kern="1200" dirty="0" smtClean="0">
                          <a:solidFill>
                            <a:schemeClr val="dk1"/>
                          </a:solidFill>
                          <a:effectLst>
                            <a:outerShdw blurRad="38100" dist="38100" dir="2700000" algn="tl">
                              <a:srgbClr val="000000">
                                <a:alpha val="43137"/>
                              </a:srgbClr>
                            </a:outerShdw>
                          </a:effectLst>
                          <a:latin typeface="+mn-lt"/>
                          <a:ea typeface="+mn-ea"/>
                          <a:cs typeface="+mn-cs"/>
                        </a:rPr>
                        <a:t>rhombus</a:t>
                      </a: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 </a:t>
                      </a:r>
                      <a:endParaRPr lang="en-IN" sz="48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7" name="Flowchart: Decision 6"/>
          <p:cNvSpPr/>
          <p:nvPr/>
        </p:nvSpPr>
        <p:spPr>
          <a:xfrm>
            <a:off x="928662" y="3929066"/>
            <a:ext cx="1214446" cy="785818"/>
          </a:xfrm>
          <a:prstGeom prst="flowChartDecisi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000240"/>
          <a:ext cx="8358246" cy="2645664"/>
        </p:xfrm>
        <a:graphic>
          <a:graphicData uri="http://schemas.openxmlformats.org/drawingml/2006/table">
            <a:tbl>
              <a:tblPr>
                <a:tableStyleId>{3C2FFA5D-87B4-456A-9821-1D502468CF0F}</a:tableStyleId>
              </a:tblPr>
              <a:tblGrid>
                <a:gridCol w="1834713"/>
                <a:gridCol w="1737187"/>
                <a:gridCol w="478634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Input /</a:t>
                      </a:r>
                    </a:p>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Output</a:t>
                      </a:r>
                      <a:endParaRPr lang="en-IN" sz="40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Indicates the process of inputting and outputting data, as in entering data or displaying results. Represented as a </a:t>
                      </a:r>
                      <a:r>
                        <a:rPr lang="en-IN" sz="2400" b="1" u="none" strike="noStrike" kern="1200" dirty="0" smtClean="0">
                          <a:solidFill>
                            <a:schemeClr val="dk1"/>
                          </a:solidFill>
                          <a:effectLst>
                            <a:outerShdw blurRad="38100" dist="38100" dir="2700000" algn="tl">
                              <a:srgbClr val="000000">
                                <a:alpha val="43137"/>
                              </a:srgbClr>
                            </a:outerShdw>
                          </a:effectLst>
                          <a:latin typeface="+mn-lt"/>
                          <a:ea typeface="+mn-ea"/>
                          <a:cs typeface="+mn-cs"/>
                        </a:rPr>
                        <a:t>parallelogram</a:t>
                      </a:r>
                      <a:endParaRPr lang="en-IN" sz="60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8" name="Flowchart: Data 7"/>
          <p:cNvSpPr/>
          <p:nvPr/>
        </p:nvSpPr>
        <p:spPr>
          <a:xfrm>
            <a:off x="928662" y="3357562"/>
            <a:ext cx="1214446" cy="1000132"/>
          </a:xfrm>
          <a:prstGeom prst="flowChartInputOutp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000240"/>
          <a:ext cx="8358246" cy="4398264"/>
        </p:xfrm>
        <a:graphic>
          <a:graphicData uri="http://schemas.openxmlformats.org/drawingml/2006/table">
            <a:tbl>
              <a:tblPr>
                <a:tableStyleId>{3C2FFA5D-87B4-456A-9821-1D502468CF0F}</a:tableStyleId>
              </a:tblPr>
              <a:tblGrid>
                <a:gridCol w="1834713"/>
                <a:gridCol w="1737187"/>
                <a:gridCol w="478634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Annotation</a:t>
                      </a:r>
                    </a:p>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(Comment)</a:t>
                      </a:r>
                      <a:endParaRPr lang="en-IN" sz="48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2800" b="1" kern="1200" dirty="0" smtClean="0">
                          <a:solidFill>
                            <a:schemeClr val="tx1"/>
                          </a:solidFill>
                          <a:effectLst>
                            <a:outerShdw blurRad="38100" dist="38100" dir="2700000" algn="tl">
                              <a:srgbClr val="000000">
                                <a:alpha val="43137"/>
                              </a:srgbClr>
                            </a:outerShdw>
                          </a:effectLst>
                          <a:latin typeface="+mn-lt"/>
                          <a:ea typeface="+mn-ea"/>
                          <a:cs typeface="+mn-cs"/>
                        </a:rPr>
                        <a:t>Indicating additional information about a step the program. Represented as an open rectangle with a dashed or solid line connecting it to the corresponding symbol in the flowchart. </a:t>
                      </a:r>
                      <a:endParaRPr lang="en-IN" sz="8000" b="1" dirty="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grpSp>
        <p:nvGrpSpPr>
          <p:cNvPr id="13" name="Group 12"/>
          <p:cNvGrpSpPr/>
          <p:nvPr/>
        </p:nvGrpSpPr>
        <p:grpSpPr>
          <a:xfrm>
            <a:off x="1142976" y="3472542"/>
            <a:ext cx="1014646" cy="1713380"/>
            <a:chOff x="1142976" y="3472542"/>
            <a:chExt cx="1014646" cy="1713380"/>
          </a:xfrm>
        </p:grpSpPr>
        <p:sp>
          <p:nvSpPr>
            <p:cNvPr id="7" name="Line Callout 2 6"/>
            <p:cNvSpPr/>
            <p:nvPr/>
          </p:nvSpPr>
          <p:spPr>
            <a:xfrm>
              <a:off x="1142976" y="3500471"/>
              <a:ext cx="1000132" cy="1685451"/>
            </a:xfrm>
            <a:prstGeom prst="borderCallout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
          <p:nvSpPr>
            <p:cNvPr id="10" name="Rectangle 9"/>
            <p:cNvSpPr/>
            <p:nvPr/>
          </p:nvSpPr>
          <p:spPr>
            <a:xfrm>
              <a:off x="2086184" y="3472542"/>
              <a:ext cx="71438" cy="1685451"/>
            </a:xfrm>
            <a:prstGeom prst="rect">
              <a:avLst/>
            </a:prstGeom>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gr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000240"/>
          <a:ext cx="8358246" cy="3767328"/>
        </p:xfrm>
        <a:graphic>
          <a:graphicData uri="http://schemas.openxmlformats.org/drawingml/2006/table">
            <a:tbl>
              <a:tblPr>
                <a:tableStyleId>{3C2FFA5D-87B4-456A-9821-1D502468CF0F}</a:tableStyleId>
              </a:tblPr>
              <a:tblGrid>
                <a:gridCol w="1834713"/>
                <a:gridCol w="1737187"/>
                <a:gridCol w="478634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Predefined Process</a:t>
                      </a:r>
                    </a:p>
                    <a:p>
                      <a:pPr algn="ctr">
                        <a:lnSpc>
                          <a:spcPct val="115000"/>
                        </a:lnSpc>
                        <a:spcBef>
                          <a:spcPts val="1200"/>
                        </a:spcBef>
                        <a:spcAft>
                          <a:spcPts val="1200"/>
                        </a:spcAft>
                      </a:pPr>
                      <a:r>
                        <a:rPr lang="en-IN" sz="2400" b="1" kern="1200" dirty="0" smtClean="0">
                          <a:solidFill>
                            <a:schemeClr val="dk1"/>
                          </a:solidFill>
                          <a:effectLst>
                            <a:outerShdw blurRad="38100" dist="38100" dir="2700000" algn="tl">
                              <a:srgbClr val="000000">
                                <a:alpha val="43137"/>
                              </a:srgbClr>
                            </a:outerShdw>
                          </a:effectLst>
                          <a:latin typeface="+mn-lt"/>
                          <a:ea typeface="+mn-ea"/>
                          <a:cs typeface="+mn-cs"/>
                        </a:rPr>
                        <a:t>Functions</a:t>
                      </a:r>
                      <a:endParaRPr lang="en-IN" sz="60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Shows named process /Function which is defined elsewhere. Represented as a rectangle with double-struck vertical edges. </a:t>
                      </a:r>
                      <a:endParaRPr lang="en-IN" sz="13800" b="1" dirty="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8" name="Flowchart: Predefined Process 7"/>
          <p:cNvSpPr/>
          <p:nvPr/>
        </p:nvSpPr>
        <p:spPr>
          <a:xfrm>
            <a:off x="857224" y="4143380"/>
            <a:ext cx="1357322" cy="714380"/>
          </a:xfrm>
          <a:prstGeom prst="flowChartPredefined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000240"/>
          <a:ext cx="8358246" cy="3767328"/>
        </p:xfrm>
        <a:graphic>
          <a:graphicData uri="http://schemas.openxmlformats.org/drawingml/2006/table">
            <a:tbl>
              <a:tblPr>
                <a:tableStyleId>{3C2FFA5D-87B4-456A-9821-1D502468CF0F}</a:tableStyleId>
              </a:tblPr>
              <a:tblGrid>
                <a:gridCol w="1834713"/>
                <a:gridCol w="1737187"/>
                <a:gridCol w="478634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800" b="1" kern="1200" dirty="0" smtClean="0">
                          <a:solidFill>
                            <a:schemeClr val="dk1"/>
                          </a:solidFill>
                          <a:effectLst>
                            <a:outerShdw blurRad="38100" dist="38100" dir="2700000" algn="tl">
                              <a:srgbClr val="000000">
                                <a:alpha val="43137"/>
                              </a:srgbClr>
                            </a:outerShdw>
                          </a:effectLst>
                          <a:latin typeface="+mn-lt"/>
                          <a:ea typeface="+mn-ea"/>
                          <a:cs typeface="+mn-cs"/>
                        </a:rPr>
                        <a:t>On-page Connector</a:t>
                      </a:r>
                      <a:endParaRPr lang="en-IN" sz="80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Pairs of labelled connectors replace long or confusing lines on a flowchart page. Represented by a small circle with a letter inside. </a:t>
                      </a:r>
                      <a:endParaRPr lang="en-IN" sz="28700" b="1" dirty="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pic>
        <p:nvPicPr>
          <p:cNvPr id="2049" name="Picture 7" descr="Flowchart Line.svg">
            <a:hlinkClick r:id="rId5"/>
          </p:cNvPr>
          <p:cNvPicPr>
            <a:picLocks noChangeAspect="1" noChangeArrowheads="1"/>
          </p:cNvPicPr>
          <p:nvPr/>
        </p:nvPicPr>
        <p:blipFill>
          <a:blip r:embed="rId6"/>
          <a:srcRect/>
          <a:stretch>
            <a:fillRect/>
          </a:stretch>
        </p:blipFill>
        <p:spPr bwMode="auto">
          <a:xfrm>
            <a:off x="0" y="0"/>
            <a:ext cx="952500" cy="180975"/>
          </a:xfrm>
          <a:prstGeom prst="rect">
            <a:avLst/>
          </a:prstGeom>
          <a:noFill/>
        </p:spPr>
      </p:pic>
      <p:sp>
        <p:nvSpPr>
          <p:cNvPr id="7" name="Flowchart: Connector 6"/>
          <p:cNvSpPr/>
          <p:nvPr/>
        </p:nvSpPr>
        <p:spPr>
          <a:xfrm>
            <a:off x="1071538" y="3857628"/>
            <a:ext cx="785818" cy="785818"/>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000240"/>
          <a:ext cx="8358246" cy="3767328"/>
        </p:xfrm>
        <a:graphic>
          <a:graphicData uri="http://schemas.openxmlformats.org/drawingml/2006/table">
            <a:tbl>
              <a:tblPr>
                <a:tableStyleId>{3C2FFA5D-87B4-456A-9821-1D502468CF0F}</a:tableStyleId>
              </a:tblPr>
              <a:tblGrid>
                <a:gridCol w="1834713"/>
                <a:gridCol w="1737187"/>
                <a:gridCol w="4786346"/>
              </a:tblGrid>
              <a:tr h="521558">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248578">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800" b="1" kern="1200" dirty="0" smtClean="0">
                          <a:solidFill>
                            <a:schemeClr val="dk1"/>
                          </a:solidFill>
                          <a:effectLst>
                            <a:outerShdw blurRad="38100" dist="38100" dir="2700000" algn="tl">
                              <a:srgbClr val="000000">
                                <a:alpha val="43137"/>
                              </a:srgbClr>
                            </a:outerShdw>
                          </a:effectLst>
                          <a:latin typeface="+mn-lt"/>
                          <a:ea typeface="+mn-ea"/>
                          <a:cs typeface="+mn-cs"/>
                        </a:rPr>
                        <a:t>Off-page Connector</a:t>
                      </a:r>
                      <a:endParaRPr lang="en-IN" sz="80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A labelled connector for use when the target is on another page. Represented as a </a:t>
                      </a:r>
                      <a:r>
                        <a:rPr lang="en-IN" sz="3200" b="1" u="none" strike="noStrike" kern="1200" dirty="0" smtClean="0">
                          <a:solidFill>
                            <a:schemeClr val="dk1"/>
                          </a:solidFill>
                          <a:effectLst>
                            <a:outerShdw blurRad="38100" dist="38100" dir="2700000" algn="tl">
                              <a:srgbClr val="000000">
                                <a:alpha val="43137"/>
                              </a:srgbClr>
                            </a:outerShdw>
                          </a:effectLst>
                          <a:latin typeface="+mn-lt"/>
                          <a:ea typeface="+mn-ea"/>
                          <a:cs typeface="+mn-cs"/>
                        </a:rPr>
                        <a:t>home plate</a:t>
                      </a: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-shaped </a:t>
                      </a:r>
                      <a:r>
                        <a:rPr lang="en-IN" sz="3200" b="1" u="none" strike="noStrike" kern="1200" dirty="0" smtClean="0">
                          <a:solidFill>
                            <a:schemeClr val="dk1"/>
                          </a:solidFill>
                          <a:effectLst>
                            <a:outerShdw blurRad="38100" dist="38100" dir="2700000" algn="tl">
                              <a:srgbClr val="000000">
                                <a:alpha val="43137"/>
                              </a:srgbClr>
                            </a:outerShdw>
                          </a:effectLst>
                          <a:latin typeface="+mn-lt"/>
                          <a:ea typeface="+mn-ea"/>
                          <a:cs typeface="+mn-cs"/>
                        </a:rPr>
                        <a:t>pentagon</a:t>
                      </a: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 </a:t>
                      </a:r>
                      <a:endParaRPr lang="en-IN" sz="59500" b="1" dirty="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8" name="Pentagon 7"/>
          <p:cNvSpPr/>
          <p:nvPr/>
        </p:nvSpPr>
        <p:spPr>
          <a:xfrm rot="5400000">
            <a:off x="714348" y="3786190"/>
            <a:ext cx="1500198" cy="1214446"/>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000240"/>
          <a:ext cx="8358246" cy="3357586"/>
        </p:xfrm>
        <a:graphic>
          <a:graphicData uri="http://schemas.openxmlformats.org/drawingml/2006/table">
            <a:tbl>
              <a:tblPr>
                <a:tableStyleId>{3C2FFA5D-87B4-456A-9821-1D502468CF0F}</a:tableStyleId>
              </a:tblPr>
              <a:tblGrid>
                <a:gridCol w="1834713"/>
                <a:gridCol w="1737187"/>
                <a:gridCol w="4786346"/>
              </a:tblGrid>
              <a:tr h="1408435">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949151">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Storage/Backup</a:t>
                      </a:r>
                      <a:endParaRPr lang="en-IN" sz="138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Magnetic Tape used for secondary storage/Backup</a:t>
                      </a:r>
                      <a:endParaRPr lang="en-IN" sz="123400" b="1" dirty="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7" name="Flowchart: Sequential Access Storage 6"/>
          <p:cNvSpPr/>
          <p:nvPr/>
        </p:nvSpPr>
        <p:spPr>
          <a:xfrm>
            <a:off x="670806" y="3571876"/>
            <a:ext cx="1643074" cy="1571636"/>
          </a:xfrm>
          <a:prstGeom prst="flowChartMagneticTap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85852" y="3214686"/>
            <a:ext cx="7715304" cy="785818"/>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PROBLEM  SOLVING  TECHNIQUES</a:t>
            </a:r>
            <a:endParaRPr lang="en-US" sz="4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357290" y="285728"/>
            <a:ext cx="7000924" cy="785818"/>
          </a:xfrm>
          <a:prstGeom prst="rect">
            <a:avLst/>
          </a:prstGeom>
        </p:spPr>
        <p:txBody>
          <a:bodyPr vert="horz" lIns="91440" tIns="45720" rIns="91440" bIns="45720" rtlCol="0" anchor="ctr">
            <a:noAutofit/>
          </a:bodyPr>
          <a:lstStyle/>
          <a:p>
            <a:pPr lvl="0" algn="ctr">
              <a:spcBef>
                <a:spcPct val="0"/>
              </a:spcBef>
            </a:pPr>
            <a:r>
              <a:rPr lang="en-IN" sz="3600" b="1" u="sng" dirty="0" smtClean="0">
                <a:solidFill>
                  <a:srgbClr val="FFFF00"/>
                </a:solidFill>
                <a:effectLst>
                  <a:outerShdw blurRad="38100" dist="38100" dir="2700000" algn="tl">
                    <a:srgbClr val="000000">
                      <a:alpha val="43137"/>
                    </a:srgbClr>
                  </a:outerShdw>
                </a:effectLst>
              </a:rPr>
              <a:t>BUILDING BLOCKS  OF FLOW CHART </a:t>
            </a:r>
            <a:endParaRPr kumimoji="0" lang="en-IN" sz="3600" b="0"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6" name="Table 5"/>
          <p:cNvGraphicFramePr>
            <a:graphicFrameLocks noGrp="1"/>
          </p:cNvGraphicFramePr>
          <p:nvPr/>
        </p:nvGraphicFramePr>
        <p:xfrm>
          <a:off x="571472" y="2000240"/>
          <a:ext cx="8358246" cy="3357586"/>
        </p:xfrm>
        <a:graphic>
          <a:graphicData uri="http://schemas.openxmlformats.org/drawingml/2006/table">
            <a:tbl>
              <a:tblPr>
                <a:tableStyleId>{3C2FFA5D-87B4-456A-9821-1D502468CF0F}</a:tableStyleId>
              </a:tblPr>
              <a:tblGrid>
                <a:gridCol w="1834713"/>
                <a:gridCol w="1737187"/>
                <a:gridCol w="4786346"/>
              </a:tblGrid>
              <a:tr h="1408435">
                <a:tc>
                  <a:txBody>
                    <a:bodyPr/>
                    <a:lstStyle/>
                    <a:p>
                      <a:pPr algn="ctr">
                        <a:lnSpc>
                          <a:spcPct val="115000"/>
                        </a:lnSpc>
                        <a:spcBef>
                          <a:spcPts val="1200"/>
                        </a:spcBef>
                        <a:spcAft>
                          <a:spcPts val="1200"/>
                        </a:spcAft>
                      </a:pPr>
                      <a:r>
                        <a:rPr lang="en-IN" sz="2400" b="1" dirty="0">
                          <a:effectLst>
                            <a:outerShdw blurRad="38100" dist="38100" dir="2700000" algn="tl">
                              <a:srgbClr val="000000">
                                <a:alpha val="43137"/>
                              </a:srgbClr>
                            </a:outerShdw>
                          </a:effectLst>
                          <a:latin typeface="Arial" pitchFamily="34" charset="0"/>
                          <a:cs typeface="Arial" pitchFamily="34" charset="0"/>
                        </a:rPr>
                        <a:t>ANSI/ISO Shape</a:t>
                      </a:r>
                      <a:endParaRPr lang="en-IN" sz="24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Name</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2400" b="1">
                          <a:effectLst>
                            <a:outerShdw blurRad="38100" dist="38100" dir="2700000" algn="tl">
                              <a:srgbClr val="000000">
                                <a:alpha val="43137"/>
                              </a:srgbClr>
                            </a:outerShdw>
                          </a:effectLst>
                          <a:latin typeface="Arial" pitchFamily="34" charset="0"/>
                          <a:cs typeface="Arial" pitchFamily="34" charset="0"/>
                        </a:rPr>
                        <a:t>Description</a:t>
                      </a:r>
                      <a:endParaRPr lang="en-IN" sz="2400" b="1">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r h="1949151">
                <a:tc>
                  <a:txBody>
                    <a:bodyPr/>
                    <a:lstStyle/>
                    <a:p>
                      <a:pPr algn="ctr">
                        <a:lnSpc>
                          <a:spcPct val="115000"/>
                        </a:lnSpc>
                        <a:spcBef>
                          <a:spcPts val="1200"/>
                        </a:spcBef>
                        <a:spcAft>
                          <a:spcPts val="1200"/>
                        </a:spcAft>
                      </a:pPr>
                      <a:endParaRPr lang="en-IN" sz="2400" b="1"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0960" marR="60960" marT="30480" marB="30480" anchor="ctr"/>
                </a:tc>
                <a:tc>
                  <a:txBody>
                    <a:bodyPr/>
                    <a:lstStyle/>
                    <a:p>
                      <a:pPr algn="ctr">
                        <a:lnSpc>
                          <a:spcPct val="115000"/>
                        </a:lnSpc>
                        <a:spcBef>
                          <a:spcPts val="1200"/>
                        </a:spcBef>
                        <a:spcAft>
                          <a:spcPts val="1200"/>
                        </a:spcAft>
                      </a:pP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Storage/Backup</a:t>
                      </a:r>
                      <a:endParaRPr lang="en-IN" sz="138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60960" marR="60960" marT="30480" marB="30480" anchor="ctr"/>
                </a:tc>
                <a:tc>
                  <a:txBody>
                    <a:bodyPr/>
                    <a:lstStyle/>
                    <a:p>
                      <a:pPr algn="just">
                        <a:lnSpc>
                          <a:spcPct val="115000"/>
                        </a:lnSpc>
                        <a:spcBef>
                          <a:spcPts val="1200"/>
                        </a:spcBef>
                        <a:spcAft>
                          <a:spcPts val="1200"/>
                        </a:spcAft>
                      </a:pPr>
                      <a:r>
                        <a:rPr lang="en-IN" sz="3200" b="1" kern="1200" dirty="0" smtClean="0">
                          <a:solidFill>
                            <a:schemeClr val="dk1"/>
                          </a:solidFill>
                          <a:effectLst>
                            <a:outerShdw blurRad="38100" dist="38100" dir="2700000" algn="tl">
                              <a:srgbClr val="000000">
                                <a:alpha val="43137"/>
                              </a:srgbClr>
                            </a:outerShdw>
                          </a:effectLst>
                          <a:latin typeface="+mn-lt"/>
                          <a:ea typeface="+mn-ea"/>
                          <a:cs typeface="+mn-cs"/>
                        </a:rPr>
                        <a:t>Magnetic Disk used for secondary storage/Backup</a:t>
                      </a:r>
                      <a:endParaRPr lang="en-IN" sz="123400" b="1" dirty="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0960" marR="60960" marT="30480" marB="30480" anchor="ctr"/>
                </a:tc>
              </a:tr>
            </a:tbl>
          </a:graphicData>
        </a:graphic>
      </p:graphicFrame>
      <p:sp>
        <p:nvSpPr>
          <p:cNvPr id="8" name="Flowchart: Magnetic Disk 7"/>
          <p:cNvSpPr/>
          <p:nvPr/>
        </p:nvSpPr>
        <p:spPr>
          <a:xfrm>
            <a:off x="857224" y="3857628"/>
            <a:ext cx="1357322" cy="928694"/>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ADVANTAGES OF USING FLOWCHARTS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1285860"/>
            <a:ext cx="728667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As we discussed flow chart is used for representing algorithm in pictorial form. This  pictorial representation of a solution/system is having many advantages. These advantages are as follows:</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457200" algn="just" fontAlgn="base">
              <a:spcBef>
                <a:spcPct val="0"/>
              </a:spcBef>
              <a:spcAft>
                <a:spcPct val="0"/>
              </a:spcAft>
              <a:buFont typeface="+mj-lt"/>
              <a:buAutoNum type="arabicPeriod"/>
            </a:pPr>
            <a:r>
              <a:rPr lang="en-IN" sz="2800" b="1" dirty="0" smtClean="0">
                <a:solidFill>
                  <a:srgbClr val="FFFF00"/>
                </a:solidFill>
                <a:effectLst>
                  <a:outerShdw blurRad="38100" dist="38100" dir="2700000" algn="tl">
                    <a:srgbClr val="000000">
                      <a:alpha val="43137"/>
                    </a:srgbClr>
                  </a:outerShdw>
                </a:effectLst>
              </a:rPr>
              <a:t>COMMUNICATION.</a:t>
            </a:r>
            <a:endParaRPr lang="en-IN" sz="4000" b="1" dirty="0" smtClean="0">
              <a:solidFill>
                <a:srgbClr val="FFFF00"/>
              </a:solidFill>
              <a:effectLst>
                <a:outerShdw blurRad="38100" dist="38100" dir="2700000" algn="tl">
                  <a:srgbClr val="000000">
                    <a:alpha val="43137"/>
                  </a:srgbClr>
                </a:outerShdw>
              </a:effectLst>
            </a:endParaRPr>
          </a:p>
          <a:p>
            <a:pPr lvl="0" indent="457200" algn="just" fontAlgn="base">
              <a:spcBef>
                <a:spcPct val="0"/>
              </a:spcBef>
              <a:spcAft>
                <a:spcPct val="0"/>
              </a:spcAft>
              <a:buFont typeface="+mj-lt"/>
              <a:buAutoNum type="arabicPeriod"/>
            </a:pPr>
            <a:r>
              <a:rPr lang="en-IN" sz="2800" b="1" dirty="0" smtClean="0">
                <a:solidFill>
                  <a:srgbClr val="FFFF00"/>
                </a:solidFill>
                <a:effectLst>
                  <a:outerShdw blurRad="38100" dist="38100" dir="2700000" algn="tl">
                    <a:srgbClr val="000000">
                      <a:alpha val="43137"/>
                    </a:srgbClr>
                  </a:outerShdw>
                </a:effectLst>
              </a:rPr>
              <a:t>EFFECTIVE ANALYSIS.</a:t>
            </a:r>
          </a:p>
          <a:p>
            <a:pPr lvl="0" indent="457200" algn="just" fontAlgn="base">
              <a:spcBef>
                <a:spcPct val="0"/>
              </a:spcBef>
              <a:spcAft>
                <a:spcPct val="0"/>
              </a:spcAft>
              <a:buFont typeface="+mj-lt"/>
              <a:buAutoNum type="arabicPeriod"/>
            </a:pPr>
            <a:r>
              <a:rPr lang="en-IN" sz="2800" b="1" dirty="0" smtClean="0">
                <a:solidFill>
                  <a:srgbClr val="FFFF00"/>
                </a:solidFill>
                <a:effectLst>
                  <a:outerShdw blurRad="38100" dist="38100" dir="2700000" algn="tl">
                    <a:srgbClr val="000000">
                      <a:alpha val="43137"/>
                    </a:srgbClr>
                  </a:outerShdw>
                </a:effectLst>
              </a:rPr>
              <a:t>DOCUMENTATION OF PROGRAM/SYSTEM.</a:t>
            </a:r>
          </a:p>
          <a:p>
            <a:pPr lvl="0" indent="457200" algn="just" fontAlgn="base">
              <a:spcBef>
                <a:spcPct val="0"/>
              </a:spcBef>
              <a:spcAft>
                <a:spcPct val="0"/>
              </a:spcAft>
              <a:buFont typeface="+mj-lt"/>
              <a:buAutoNum type="arabicPeriod"/>
            </a:pPr>
            <a:r>
              <a:rPr lang="en-IN" sz="2800" b="1" dirty="0" smtClean="0">
                <a:solidFill>
                  <a:srgbClr val="FFFF00"/>
                </a:solidFill>
                <a:effectLst>
                  <a:outerShdw blurRad="38100" dist="38100" dir="2700000" algn="tl">
                    <a:srgbClr val="000000">
                      <a:alpha val="43137"/>
                    </a:srgbClr>
                  </a:outerShdw>
                </a:effectLst>
              </a:rPr>
              <a:t>EFFICIENT PROGRAM MAINTENANCE.</a:t>
            </a:r>
          </a:p>
          <a:p>
            <a:pPr lvl="0" indent="457200" algn="just" fontAlgn="base">
              <a:spcBef>
                <a:spcPct val="0"/>
              </a:spcBef>
              <a:spcAft>
                <a:spcPct val="0"/>
              </a:spcAft>
              <a:buFont typeface="+mj-lt"/>
              <a:buAutoNum type="arabicPeriod"/>
            </a:pPr>
            <a:r>
              <a:rPr lang="en-IN" sz="2800" b="1" dirty="0" smtClean="0">
                <a:solidFill>
                  <a:srgbClr val="FFFF00"/>
                </a:solidFill>
                <a:effectLst>
                  <a:outerShdw blurRad="38100" dist="38100" dir="2700000" algn="tl">
                    <a:srgbClr val="000000">
                      <a:alpha val="43137"/>
                    </a:srgbClr>
                  </a:outerShdw>
                </a:effectLst>
              </a:rPr>
              <a:t>CODING OF THE PROGRAM.</a:t>
            </a:r>
            <a:endParaRPr kumimoji="0" lang="en-US" sz="2800" b="1"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ADVANTAGES OF USING FLOWCHARTS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1285860"/>
            <a:ext cx="7286676"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buFont typeface="+mj-lt"/>
              <a:buAutoNum type="arabicPeriod"/>
            </a:pPr>
            <a:r>
              <a:rPr lang="en-IN" sz="3200" b="1" u="sng" dirty="0" smtClean="0">
                <a:solidFill>
                  <a:srgbClr val="FFFF00"/>
                </a:solidFill>
                <a:effectLst>
                  <a:outerShdw blurRad="38100" dist="38100" dir="2700000" algn="tl">
                    <a:srgbClr val="000000">
                      <a:alpha val="43137"/>
                    </a:srgbClr>
                  </a:outerShdw>
                </a:effectLst>
              </a:rPr>
              <a:t>COMMUNICATION:</a:t>
            </a:r>
          </a:p>
          <a:p>
            <a:pPr indent="457200" algn="just" fontAlgn="base">
              <a:spcBef>
                <a:spcPct val="0"/>
              </a:spcBef>
              <a:spcAft>
                <a:spcPct val="0"/>
              </a:spcAft>
            </a:pPr>
            <a:endParaRPr lang="en-IN" sz="2800" b="1" dirty="0" smtClean="0">
              <a:solidFill>
                <a:srgbClr val="FFFF00"/>
              </a:solidFill>
              <a:effectLst>
                <a:outerShdw blurRad="38100" dist="38100" dir="2700000" algn="tl">
                  <a:srgbClr val="000000">
                    <a:alpha val="43137"/>
                  </a:srgbClr>
                </a:outerShdw>
              </a:effectLst>
            </a:endParaRPr>
          </a:p>
          <a:p>
            <a:pPr indent="457200" algn="just" fontAlgn="base">
              <a:spcBef>
                <a:spcPct val="0"/>
              </a:spcBef>
              <a:spcAft>
                <a:spcPct val="0"/>
              </a:spcAft>
            </a:pPr>
            <a:endParaRPr lang="en-IN" sz="2800" b="1" dirty="0" smtClean="0">
              <a:solidFill>
                <a:srgbClr val="FFFF00"/>
              </a:solidFill>
              <a:effectLst>
                <a:outerShdw blurRad="38100" dist="38100" dir="2700000" algn="tl">
                  <a:srgbClr val="000000">
                    <a:alpha val="43137"/>
                  </a:srgbClr>
                </a:outerShdw>
              </a:effectLst>
            </a:endParaRPr>
          </a:p>
          <a:p>
            <a:pPr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A Flowchart can be used as a better way of communication of the logic of a system and steps involve in the solution, to all concerned particularly to the client of system. </a:t>
            </a:r>
          </a:p>
          <a:p>
            <a:pPr lvl="0" indent="457200" algn="just" fontAlgn="base">
              <a:spcBef>
                <a:spcPct val="0"/>
              </a:spcBef>
              <a:spcAft>
                <a:spcPct val="0"/>
              </a:spcAft>
              <a:buFont typeface="+mj-lt"/>
              <a:buAutoNum type="arabicPeriod"/>
            </a:pPr>
            <a:endParaRPr lang="en-IN" sz="2800" b="1" dirty="0" smtClean="0">
              <a:solidFill>
                <a:srgbClr val="FFFF00"/>
              </a:solidFill>
              <a:effectLst>
                <a:outerShdw blurRad="38100" dist="38100" dir="2700000" algn="tl">
                  <a:srgbClr val="000000">
                    <a:alpha val="43137"/>
                  </a:srgbClr>
                </a:outerShdw>
              </a:effectLst>
            </a:endParaRPr>
          </a:p>
          <a:p>
            <a:pPr lvl="0" indent="457200" algn="just" fontAlgn="base">
              <a:spcBef>
                <a:spcPct val="0"/>
              </a:spcBef>
              <a:spcAft>
                <a:spcPct val="0"/>
              </a:spcAft>
              <a:buFont typeface="+mj-lt"/>
              <a:buAutoNum type="arabicPeriod"/>
            </a:pPr>
            <a:endParaRPr lang="en-IN" sz="40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ADVANTAGES OF USING FLOWCHARTS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1285860"/>
            <a:ext cx="72866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buAutoNum type="arabicPeriod" startAt="2"/>
            </a:pPr>
            <a:r>
              <a:rPr lang="en-IN" sz="3200" b="1" u="sng" dirty="0" smtClean="0">
                <a:solidFill>
                  <a:srgbClr val="FFFF00"/>
                </a:solidFill>
                <a:effectLst>
                  <a:outerShdw blurRad="38100" dist="38100" dir="2700000" algn="tl">
                    <a:srgbClr val="000000">
                      <a:alpha val="43137"/>
                    </a:srgbClr>
                  </a:outerShdw>
                </a:effectLst>
              </a:rPr>
              <a:t>EFFECTIVE ANALYSIS:</a:t>
            </a:r>
          </a:p>
          <a:p>
            <a:pPr lvl="0" indent="457200" algn="just" fontAlgn="base">
              <a:spcBef>
                <a:spcPct val="0"/>
              </a:spcBef>
              <a:spcAft>
                <a:spcPct val="0"/>
              </a:spcAft>
              <a:buAutoNum type="arabicPeriod" startAt="2"/>
            </a:pPr>
            <a:endParaRPr lang="en-IN" sz="2800" b="1" dirty="0" smtClean="0">
              <a:solidFill>
                <a:srgbClr val="FFFF00"/>
              </a:solidFill>
              <a:effectLst>
                <a:outerShdw blurRad="38100" dist="38100" dir="2700000" algn="tl">
                  <a:srgbClr val="000000">
                    <a:alpha val="43137"/>
                  </a:srgbClr>
                </a:outerShdw>
              </a:effectLst>
            </a:endParaRPr>
          </a:p>
          <a:p>
            <a:pPr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A flowchart of a problem can be used for effective analysis of the problem. </a:t>
            </a:r>
          </a:p>
          <a:p>
            <a:pPr lvl="0" indent="457200" algn="just" fontAlgn="base">
              <a:spcBef>
                <a:spcPct val="0"/>
              </a:spcBef>
              <a:spcAft>
                <a:spcPct val="0"/>
              </a:spcAft>
              <a:buAutoNum type="arabicPeriod" startAt="2"/>
            </a:pPr>
            <a:endParaRPr lang="en-IN"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ADVANTAGES OF USING FLOWCHARTS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285852" y="1285860"/>
            <a:ext cx="757242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ctr" fontAlgn="base">
              <a:spcBef>
                <a:spcPct val="0"/>
              </a:spcBef>
              <a:spcAft>
                <a:spcPct val="0"/>
              </a:spcAft>
            </a:pPr>
            <a:r>
              <a:rPr lang="en-IN" sz="3200" b="1" dirty="0" smtClean="0">
                <a:solidFill>
                  <a:srgbClr val="FFFF00"/>
                </a:solidFill>
                <a:effectLst>
                  <a:outerShdw blurRad="38100" dist="38100" dir="2700000" algn="tl">
                    <a:srgbClr val="000000">
                      <a:alpha val="43137"/>
                    </a:srgbClr>
                  </a:outerShdw>
                </a:effectLst>
              </a:rPr>
              <a:t>3.</a:t>
            </a:r>
            <a:r>
              <a:rPr lang="en-IN" sz="3200" b="1" u="sng" dirty="0" smtClean="0">
                <a:solidFill>
                  <a:srgbClr val="FFFF00"/>
                </a:solidFill>
                <a:effectLst>
                  <a:outerShdw blurRad="38100" dist="38100" dir="2700000" algn="tl">
                    <a:srgbClr val="000000">
                      <a:alpha val="43137"/>
                    </a:srgbClr>
                  </a:outerShdw>
                </a:effectLst>
              </a:rPr>
              <a:t>DOCUMENTATION OF PROGRAM/ SYSTEM:</a:t>
            </a:r>
          </a:p>
          <a:p>
            <a:pPr lvl="0" indent="457200" algn="just" fontAlgn="base">
              <a:spcBef>
                <a:spcPct val="0"/>
              </a:spcBef>
              <a:spcAft>
                <a:spcPct val="0"/>
              </a:spcAft>
            </a:pPr>
            <a:endParaRPr lang="en-IN" sz="2800" b="1" dirty="0" smtClean="0">
              <a:solidFill>
                <a:srgbClr val="FFFF00"/>
              </a:solidFill>
              <a:effectLst>
                <a:outerShdw blurRad="38100" dist="38100" dir="2700000" algn="tl">
                  <a:srgbClr val="000000">
                    <a:alpha val="43137"/>
                  </a:srgbClr>
                </a:outerShdw>
              </a:effectLst>
            </a:endParaRPr>
          </a:p>
          <a:p>
            <a:pPr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Program flowcharts are a vital part of a  good program documentation. Program document is used for various purposes like  knowing the components in the program, complexity of the program etc.</a:t>
            </a:r>
          </a:p>
          <a:p>
            <a:pPr lvl="0" indent="457200" algn="just" fontAlgn="base">
              <a:spcBef>
                <a:spcPct val="0"/>
              </a:spcBef>
              <a:spcAft>
                <a:spcPct val="0"/>
              </a:spcAft>
            </a:pPr>
            <a:endParaRPr lang="en-IN"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ADVANTAGES OF USING FLOWCHARTS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1285860"/>
            <a:ext cx="7286676"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ctr" fontAlgn="base">
              <a:spcBef>
                <a:spcPct val="0"/>
              </a:spcBef>
              <a:spcAft>
                <a:spcPct val="0"/>
              </a:spcAft>
            </a:pPr>
            <a:r>
              <a:rPr lang="en-IN" sz="3200" b="1" dirty="0" smtClean="0">
                <a:solidFill>
                  <a:srgbClr val="FFFF00"/>
                </a:solidFill>
                <a:effectLst>
                  <a:outerShdw blurRad="38100" dist="38100" dir="2700000" algn="tl">
                    <a:srgbClr val="000000">
                      <a:alpha val="43137"/>
                    </a:srgbClr>
                  </a:outerShdw>
                </a:effectLst>
              </a:rPr>
              <a:t>4. </a:t>
            </a:r>
            <a:r>
              <a:rPr lang="en-IN" sz="3200" b="1" u="sng" dirty="0" smtClean="0">
                <a:solidFill>
                  <a:srgbClr val="FFFF00"/>
                </a:solidFill>
                <a:effectLst>
                  <a:outerShdw blurRad="38100" dist="38100" dir="2700000" algn="tl">
                    <a:srgbClr val="000000">
                      <a:alpha val="43137"/>
                    </a:srgbClr>
                  </a:outerShdw>
                </a:effectLst>
              </a:rPr>
              <a:t>EFFICIENT PROGRAM MAINTENANCE:</a:t>
            </a:r>
            <a:endParaRPr lang="en-IN" sz="2800" b="1" u="sng" dirty="0" smtClean="0">
              <a:solidFill>
                <a:srgbClr val="FFFF00"/>
              </a:solidFill>
              <a:effectLst>
                <a:outerShdw blurRad="38100" dist="38100" dir="2700000" algn="tl">
                  <a:srgbClr val="000000">
                    <a:alpha val="43137"/>
                  </a:srgbClr>
                </a:outerShdw>
              </a:effectLst>
            </a:endParaRPr>
          </a:p>
          <a:p>
            <a:pPr indent="457200" algn="just" fontAlgn="base">
              <a:spcBef>
                <a:spcPct val="0"/>
              </a:spcBef>
              <a:spcAft>
                <a:spcPct val="0"/>
              </a:spcAft>
            </a:pPr>
            <a:endParaRPr lang="en-IN" sz="2800" dirty="0" smtClean="0"/>
          </a:p>
          <a:p>
            <a:pPr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Once a program is developed and becomes operational it needs time to time maintenance. With help of flowchart maintenance become easier. </a:t>
            </a:r>
          </a:p>
          <a:p>
            <a:pPr lvl="0" indent="457200" algn="just" fontAlgn="base">
              <a:spcBef>
                <a:spcPct val="0"/>
              </a:spcBef>
              <a:spcAft>
                <a:spcPct val="0"/>
              </a:spcAft>
            </a:pPr>
            <a:endParaRPr lang="en-IN"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ADVANTAGES OF USING FLOWCHARTS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1285860"/>
            <a:ext cx="72866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IN" sz="3200" b="1" dirty="0" smtClean="0">
                <a:solidFill>
                  <a:srgbClr val="FFFF00"/>
                </a:solidFill>
                <a:effectLst>
                  <a:outerShdw blurRad="38100" dist="38100" dir="2700000" algn="tl">
                    <a:srgbClr val="000000">
                      <a:alpha val="43137"/>
                    </a:srgbClr>
                  </a:outerShdw>
                </a:effectLst>
              </a:rPr>
              <a:t>5. </a:t>
            </a:r>
            <a:r>
              <a:rPr lang="en-IN" sz="3200" b="1" u="sng" dirty="0" smtClean="0">
                <a:solidFill>
                  <a:srgbClr val="FFFF00"/>
                </a:solidFill>
                <a:effectLst>
                  <a:outerShdw blurRad="38100" dist="38100" dir="2700000" algn="tl">
                    <a:srgbClr val="000000">
                      <a:alpha val="43137"/>
                    </a:srgbClr>
                  </a:outerShdw>
                </a:effectLst>
              </a:rPr>
              <a:t>CODING OF THE PROGRAM:</a:t>
            </a:r>
          </a:p>
          <a:p>
            <a:pPr lvl="0" indent="457200" algn="just" fontAlgn="base">
              <a:spcBef>
                <a:spcPct val="0"/>
              </a:spcBef>
              <a:spcAft>
                <a:spcPct val="0"/>
              </a:spcAft>
            </a:pPr>
            <a:endParaRPr kumimoji="0" lang="en-IN" sz="2800" b="1"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a:p>
            <a:pPr indent="457200" algn="just" fontAlgn="base">
              <a:spcBef>
                <a:spcPct val="0"/>
              </a:spcBef>
              <a:spcAft>
                <a:spcPct val="0"/>
              </a:spcAft>
            </a:pPr>
            <a:r>
              <a:rPr lang="en-IN" sz="2800" b="1" dirty="0" smtClean="0">
                <a:solidFill>
                  <a:schemeClr val="bg1"/>
                </a:solidFill>
                <a:effectLst>
                  <a:outerShdw blurRad="38100" dist="38100" dir="2700000" algn="tl">
                    <a:srgbClr val="000000">
                      <a:alpha val="43137"/>
                    </a:srgbClr>
                  </a:outerShdw>
                </a:effectLst>
              </a:rPr>
              <a:t>Any design of solution of a problem is finally converted into computer program. Writing code referring the flowchart of the solution become easy.</a:t>
            </a:r>
          </a:p>
          <a:p>
            <a:pPr lvl="0" indent="457200" algn="just" fontAlgn="base">
              <a:spcBef>
                <a:spcPct val="0"/>
              </a:spcBef>
              <a:spcAft>
                <a:spcPct val="0"/>
              </a:spcAft>
            </a:pPr>
            <a:endParaRPr kumimoji="0" lang="en-US" sz="2800" b="1"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LIMITATIONS  OF USING FLOWCHARTS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1285860"/>
            <a:ext cx="74295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buAutoNum type="arabicParenR"/>
            </a:pPr>
            <a:r>
              <a:rPr lang="en-IN" sz="2800" b="1" u="sng" dirty="0" smtClean="0">
                <a:solidFill>
                  <a:srgbClr val="FFFF00"/>
                </a:solidFill>
                <a:effectLst>
                  <a:outerShdw blurRad="38100" dist="38100" dir="2700000" algn="tl">
                    <a:srgbClr val="000000">
                      <a:alpha val="43137"/>
                    </a:srgbClr>
                  </a:outerShdw>
                </a:effectLst>
              </a:rPr>
              <a:t>COMPLEXITY OF LOGIC:</a:t>
            </a:r>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If program logic is complex then flowchart of the program becomes complicated. </a:t>
            </a:r>
          </a:p>
          <a:p>
            <a:pPr marL="514350" indent="-514350"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rgbClr val="FFFF00"/>
                </a:solidFill>
                <a:effectLst>
                  <a:outerShdw blurRad="38100" dist="38100" dir="2700000" algn="tl">
                    <a:srgbClr val="000000">
                      <a:alpha val="43137"/>
                    </a:srgbClr>
                  </a:outerShdw>
                </a:effectLst>
              </a:rPr>
              <a:t>2) </a:t>
            </a:r>
            <a:r>
              <a:rPr lang="en-IN" sz="2800" b="1" u="sng" dirty="0" smtClean="0">
                <a:solidFill>
                  <a:srgbClr val="FFFF00"/>
                </a:solidFill>
                <a:effectLst>
                  <a:outerShdw blurRad="38100" dist="38100" dir="2700000" algn="tl">
                    <a:srgbClr val="000000">
                      <a:alpha val="43137"/>
                    </a:srgbClr>
                  </a:outerShdw>
                </a:effectLst>
              </a:rPr>
              <a:t>ALTERATIONS AND MODIFICATIONS IN LOGIC</a:t>
            </a:r>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any alterations in the program logic may require re­drawing of flowchart completely. </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rgbClr val="FFFF00"/>
                </a:solidFill>
                <a:effectLst>
                  <a:outerShdw blurRad="38100" dist="38100" dir="2700000" algn="tl">
                    <a:srgbClr val="000000">
                      <a:alpha val="43137"/>
                    </a:srgbClr>
                  </a:outerShdw>
                </a:effectLst>
              </a:rPr>
              <a:t>3) </a:t>
            </a:r>
            <a:r>
              <a:rPr lang="en-IN" sz="2800" b="1" u="sng" dirty="0" smtClean="0">
                <a:solidFill>
                  <a:srgbClr val="FFFF00"/>
                </a:solidFill>
                <a:effectLst>
                  <a:outerShdw blurRad="38100" dist="38100" dir="2700000" algn="tl">
                    <a:srgbClr val="000000">
                      <a:alpha val="43137"/>
                    </a:srgbClr>
                  </a:outerShdw>
                </a:effectLst>
              </a:rPr>
              <a:t>REUSE IS NOT POSSIBLE</a:t>
            </a:r>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As the flowchart symbols cannot be typed, always reproduction of flowchart symbols are required.</a:t>
            </a:r>
          </a:p>
          <a:p>
            <a:pPr lvl="0" indent="457200" algn="just" fontAlgn="base">
              <a:spcBef>
                <a:spcPct val="0"/>
              </a:spcBef>
              <a:spcAft>
                <a:spcPct val="0"/>
              </a:spcAft>
            </a:pPr>
            <a:endParaRPr kumimoji="0" lang="en-US" sz="2800" b="1"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FLOWCHART EXAMPLES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1285860"/>
            <a:ext cx="74295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r>
              <a:rPr lang="en-IN" sz="2800" b="1" dirty="0" smtClean="0">
                <a:solidFill>
                  <a:srgbClr val="FFFF00"/>
                </a:solidFill>
                <a:effectLst>
                  <a:outerShdw blurRad="38100" dist="38100" dir="2700000" algn="tl">
                    <a:srgbClr val="000000">
                      <a:alpha val="43137"/>
                    </a:srgbClr>
                  </a:outerShdw>
                </a:effectLst>
              </a:rPr>
              <a:t>	Draw a flowchart to find the simple interest. (Sequence) </a:t>
            </a:r>
            <a:endParaRPr kumimoji="0" lang="en-US" sz="2800" b="1"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5"/>
          <a:srcRect l="46875" t="40283" r="30859" b="19433"/>
          <a:stretch>
            <a:fillRect/>
          </a:stretch>
        </p:blipFill>
        <p:spPr bwMode="auto">
          <a:xfrm>
            <a:off x="3214678" y="2357430"/>
            <a:ext cx="2714644" cy="3929090"/>
          </a:xfrm>
          <a:prstGeom prst="rect">
            <a:avLst/>
          </a:prstGeom>
          <a:noFill/>
          <a:ln w="9525">
            <a:noFill/>
            <a:miter lim="800000"/>
            <a:headEnd/>
            <a:tailEnd/>
          </a:ln>
          <a:effectLst/>
        </p:spPr>
      </p:pic>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FLOWCHART EXAMPLES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1214422"/>
            <a:ext cx="74295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r>
              <a:rPr lang="en-IN" sz="2800" b="1" dirty="0" smtClean="0">
                <a:solidFill>
                  <a:srgbClr val="FFFF00"/>
                </a:solidFill>
                <a:effectLst>
                  <a:outerShdw blurRad="38100" dist="38100" dir="2700000" algn="tl">
                    <a:srgbClr val="000000">
                      <a:alpha val="43137"/>
                    </a:srgbClr>
                  </a:outerShdw>
                </a:effectLst>
              </a:rPr>
              <a:t>	Draw a flowchart to find bigger number among two numbers (selective)</a:t>
            </a:r>
            <a:endParaRPr kumimoji="0" lang="en-US" sz="2800" b="1"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5"/>
          <a:srcRect l="37500" t="32227" r="16797" b="22363"/>
          <a:stretch>
            <a:fillRect/>
          </a:stretch>
        </p:blipFill>
        <p:spPr bwMode="auto">
          <a:xfrm>
            <a:off x="2143108" y="2214554"/>
            <a:ext cx="5572164" cy="4429156"/>
          </a:xfrm>
          <a:prstGeom prst="rect">
            <a:avLst/>
          </a:prstGeom>
          <a:noFill/>
          <a:ln w="9525">
            <a:noFill/>
            <a:miter lim="800000"/>
            <a:headEnd/>
            <a:tailEnd/>
          </a:ln>
          <a:effectLst/>
        </p:spPr>
      </p:pic>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04" y="2000240"/>
            <a:ext cx="7329510" cy="4714884"/>
          </a:xfrm>
        </p:spPr>
        <p:txBody>
          <a:bodyPr>
            <a:normAutofit fontScale="85000" lnSpcReduction="20000"/>
          </a:bodyPr>
          <a:lstStyle/>
          <a:p>
            <a:pPr marL="514350" indent="-514350" algn="just">
              <a:buNone/>
            </a:pPr>
            <a:endParaRPr lang="en-IN" dirty="0" smtClean="0"/>
          </a:p>
          <a:p>
            <a:pPr marL="514350" indent="-514350" algn="just">
              <a:buFont typeface="Wingdings" pitchFamily="2" charset="2"/>
              <a:buChar char="ü"/>
            </a:pPr>
            <a:r>
              <a:rPr lang="en-IN" sz="3300" b="1" dirty="0" smtClean="0">
                <a:effectLst>
                  <a:outerShdw blurRad="38100" dist="38100" dir="2700000" algn="tl">
                    <a:srgbClr val="000000">
                      <a:alpha val="43137"/>
                    </a:srgbClr>
                  </a:outerShdw>
                </a:effectLst>
              </a:rPr>
              <a:t>able to define problem;</a:t>
            </a:r>
          </a:p>
          <a:p>
            <a:pPr marL="514350" indent="-514350" algn="just">
              <a:buFont typeface="Wingdings" pitchFamily="2" charset="2"/>
              <a:buChar char="ü"/>
            </a:pPr>
            <a:r>
              <a:rPr lang="en-IN" sz="3300" b="1" dirty="0" smtClean="0">
                <a:effectLst>
                  <a:outerShdw blurRad="38100" dist="38100" dir="2700000" algn="tl">
                    <a:srgbClr val="000000">
                      <a:alpha val="43137"/>
                    </a:srgbClr>
                  </a:outerShdw>
                </a:effectLst>
              </a:rPr>
              <a:t>able to define algorithm;</a:t>
            </a:r>
          </a:p>
          <a:p>
            <a:pPr marL="514350" indent="-514350" algn="just">
              <a:buFont typeface="Wingdings" pitchFamily="2" charset="2"/>
              <a:buChar char="ü"/>
            </a:pPr>
            <a:r>
              <a:rPr lang="en-IN" sz="3300" b="1" dirty="0" smtClean="0">
                <a:effectLst>
                  <a:outerShdw blurRad="38100" dist="38100" dir="2700000" algn="tl">
                    <a:srgbClr val="000000">
                      <a:alpha val="43137"/>
                    </a:srgbClr>
                  </a:outerShdw>
                </a:effectLst>
              </a:rPr>
              <a:t>write algorithms for simple problems;</a:t>
            </a:r>
          </a:p>
          <a:p>
            <a:pPr marL="514350" indent="-514350" algn="just">
              <a:buFont typeface="Wingdings" pitchFamily="2" charset="2"/>
              <a:buChar char="ü"/>
            </a:pPr>
            <a:r>
              <a:rPr lang="en-IN" sz="3300" b="1" dirty="0" smtClean="0">
                <a:effectLst>
                  <a:outerShdw blurRad="38100" dist="38100" dir="2700000" algn="tl">
                    <a:srgbClr val="000000">
                      <a:alpha val="43137"/>
                    </a:srgbClr>
                  </a:outerShdw>
                </a:effectLst>
              </a:rPr>
              <a:t>explain properties of an algorithm; </a:t>
            </a:r>
          </a:p>
          <a:p>
            <a:pPr marL="514350" indent="-514350" algn="just">
              <a:buFont typeface="Wingdings" pitchFamily="2" charset="2"/>
              <a:buChar char="ü"/>
            </a:pPr>
            <a:r>
              <a:rPr lang="en-IN" sz="3300" b="1" dirty="0" smtClean="0">
                <a:effectLst>
                  <a:outerShdw blurRad="38100" dist="38100" dir="2700000" algn="tl">
                    <a:srgbClr val="000000">
                      <a:alpha val="43137"/>
                    </a:srgbClr>
                  </a:outerShdw>
                </a:effectLst>
              </a:rPr>
              <a:t>the meaning of flowchart; </a:t>
            </a:r>
          </a:p>
          <a:p>
            <a:pPr marL="514350" indent="-514350" algn="just">
              <a:buFont typeface="Wingdings" pitchFamily="2" charset="2"/>
              <a:buChar char="ü"/>
            </a:pPr>
            <a:r>
              <a:rPr lang="en-IN" sz="3300" b="1" dirty="0" smtClean="0">
                <a:effectLst>
                  <a:outerShdw blurRad="38100" dist="38100" dir="2700000" algn="tl">
                    <a:srgbClr val="000000">
                      <a:alpha val="43137"/>
                    </a:srgbClr>
                  </a:outerShdw>
                </a:effectLst>
              </a:rPr>
              <a:t>explain the need of flow chart;</a:t>
            </a:r>
          </a:p>
          <a:p>
            <a:pPr marL="514350" indent="-514350" algn="just">
              <a:buFont typeface="Wingdings" pitchFamily="2" charset="2"/>
              <a:buChar char="ü"/>
            </a:pPr>
            <a:r>
              <a:rPr lang="en-IN" sz="3300" b="1" dirty="0" smtClean="0">
                <a:effectLst>
                  <a:outerShdw blurRad="38100" dist="38100" dir="2700000" algn="tl">
                    <a:srgbClr val="000000">
                      <a:alpha val="43137"/>
                    </a:srgbClr>
                  </a:outerShdw>
                </a:effectLst>
              </a:rPr>
              <a:t>explain different symbols used in flow chart;</a:t>
            </a:r>
          </a:p>
          <a:p>
            <a:pPr marL="514350" indent="-514350" algn="just">
              <a:buFont typeface="Wingdings" pitchFamily="2" charset="2"/>
              <a:buChar char="ü"/>
            </a:pPr>
            <a:r>
              <a:rPr lang="en-IN" sz="3300" b="1" dirty="0" smtClean="0">
                <a:effectLst>
                  <a:outerShdw blurRad="38100" dist="38100" dir="2700000" algn="tl">
                    <a:srgbClr val="000000">
                      <a:alpha val="43137"/>
                    </a:srgbClr>
                  </a:outerShdw>
                </a:effectLst>
              </a:rPr>
              <a:t>draw flow chart for simple problems; and convert a flow chart into an algorithm and vice versa.</a:t>
            </a:r>
            <a:endParaRPr lang="en-US" sz="3300" b="1" dirty="0" smtClean="0">
              <a:effectLst>
                <a:outerShdw blurRad="38100" dist="38100" dir="2700000" algn="tl">
                  <a:srgbClr val="000000">
                    <a:alpha val="43137"/>
                  </a:srgbClr>
                </a:outerShdw>
              </a:effectLst>
            </a:endParaRPr>
          </a:p>
          <a:p>
            <a:pPr>
              <a:buNone/>
            </a:pPr>
            <a:endParaRPr lang="en-US" dirty="0"/>
          </a:p>
        </p:txBody>
      </p:sp>
      <p:sp>
        <p:nvSpPr>
          <p:cNvPr id="4" name="Title 1"/>
          <p:cNvSpPr>
            <a:spLocks noGrp="1"/>
          </p:cNvSpPr>
          <p:nvPr>
            <p:ph type="title"/>
          </p:nvPr>
        </p:nvSpPr>
        <p:spPr>
          <a:xfrm>
            <a:off x="714348" y="285728"/>
            <a:ext cx="8286808" cy="785818"/>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b="1" u="sng" dirty="0" smtClean="0">
                <a:solidFill>
                  <a:srgbClr val="FFFF00"/>
                </a:solidFill>
                <a:effectLst>
                  <a:outerShdw blurRad="38100" dist="38100" dir="2700000" algn="tl">
                    <a:srgbClr val="000000">
                      <a:alpha val="43137"/>
                    </a:srgbClr>
                  </a:outerShdw>
                </a:effectLst>
              </a:rPr>
              <a:t>ALGORITHM AND FLOW CHART</a:t>
            </a:r>
            <a:endParaRPr lang="en-US" b="1" u="sng"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571604" y="1428736"/>
            <a:ext cx="2188356" cy="584775"/>
          </a:xfrm>
          <a:prstGeom prst="rect">
            <a:avLst/>
          </a:prstGeom>
        </p:spPr>
        <p:txBody>
          <a:bodyPr wrap="none">
            <a:spAutoFit/>
          </a:bodyPr>
          <a:lstStyle/>
          <a:p>
            <a:pPr marL="514350" indent="-514350" algn="just"/>
            <a:r>
              <a:rPr lang="en-IN" sz="3200" b="1" dirty="0" smtClean="0">
                <a:solidFill>
                  <a:srgbClr val="FFFF00"/>
                </a:solidFill>
                <a:effectLst>
                  <a:outerShdw blurRad="38100" dist="38100" dir="2700000" algn="tl">
                    <a:srgbClr val="000000">
                      <a:alpha val="43137"/>
                    </a:srgbClr>
                  </a:outerShdw>
                </a:effectLst>
              </a:rPr>
              <a:t>OBJECTIVES</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FLOWCHART EXAMPLES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3286124"/>
            <a:ext cx="74295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r>
              <a:rPr lang="en-IN" sz="2800" b="1" dirty="0" smtClean="0">
                <a:solidFill>
                  <a:srgbClr val="FFFF00"/>
                </a:solidFill>
                <a:effectLst>
                  <a:outerShdw blurRad="38100" dist="38100" dir="2700000" algn="tl">
                    <a:srgbClr val="000000">
                      <a:alpha val="43137"/>
                    </a:srgbClr>
                  </a:outerShdw>
                </a:effectLst>
              </a:rPr>
              <a:t>	Draw a flow chart to find factorial of any number.</a:t>
            </a:r>
            <a:endParaRPr kumimoji="0" lang="en-US" sz="2800" b="1"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FLOWCHART EXAMPLES</a:t>
            </a:r>
            <a:endParaRPr lang="en-IN" sz="3600" dirty="0">
              <a:solidFill>
                <a:srgbClr val="FFFF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5"/>
          <a:srcRect l="34570" t="21973" r="13867" b="14306"/>
          <a:stretch>
            <a:fillRect/>
          </a:stretch>
        </p:blipFill>
        <p:spPr bwMode="auto">
          <a:xfrm>
            <a:off x="2000232" y="1142984"/>
            <a:ext cx="5357850" cy="5296966"/>
          </a:xfrm>
          <a:prstGeom prst="rect">
            <a:avLst/>
          </a:prstGeom>
          <a:noFill/>
          <a:ln w="9525">
            <a:noFill/>
            <a:miter lim="800000"/>
            <a:headEnd/>
            <a:tailEnd/>
          </a:ln>
          <a:effectLst/>
        </p:spPr>
      </p:pic>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FLOWCHART EXAMPLES</a:t>
            </a:r>
            <a:endParaRPr lang="en-IN" sz="3600" dirty="0">
              <a:solidFill>
                <a:srgbClr val="FFFF00"/>
              </a:solidFill>
              <a:effectLst>
                <a:outerShdw blurRad="38100" dist="38100" dir="2700000" algn="tl">
                  <a:srgbClr val="000000">
                    <a:alpha val="43137"/>
                  </a:srgbClr>
                </a:outerShdw>
              </a:effectLst>
            </a:endParaRPr>
          </a:p>
        </p:txBody>
      </p:sp>
      <p:sp>
        <p:nvSpPr>
          <p:cNvPr id="2" name="Rectangle 1"/>
          <p:cNvSpPr>
            <a:spLocks noChangeArrowheads="1"/>
          </p:cNvSpPr>
          <p:nvPr/>
        </p:nvSpPr>
        <p:spPr bwMode="auto">
          <a:xfrm>
            <a:off x="1357290" y="3286124"/>
            <a:ext cx="74295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r>
              <a:rPr lang="en-IN" sz="2800" b="1" dirty="0" smtClean="0">
                <a:solidFill>
                  <a:srgbClr val="FFFF00"/>
                </a:solidFill>
                <a:effectLst>
                  <a:outerShdw blurRad="38100" dist="38100" dir="2700000" algn="tl">
                    <a:srgbClr val="000000">
                      <a:alpha val="43137"/>
                    </a:srgbClr>
                  </a:outerShdw>
                </a:effectLst>
              </a:rPr>
              <a:t>	Draw a flow chart to print the number from 1 to  N.</a:t>
            </a:r>
            <a:endParaRPr kumimoji="0" lang="en-US" sz="2800" b="1"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FLOWCHART EXAMPLES</a:t>
            </a:r>
            <a:endParaRPr lang="en-IN"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FLOWCHART EXAMPLES</a:t>
            </a:r>
            <a:endParaRPr lang="en-IN" sz="36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428728" y="3105835"/>
            <a:ext cx="7286676" cy="1077218"/>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Draw a flow chart to find biggest number among   N numbers.</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142976" y="285728"/>
            <a:ext cx="7572428" cy="785818"/>
          </a:xfrm>
          <a:prstGeom prst="rect">
            <a:avLst/>
          </a:prstGeom>
        </p:spPr>
        <p:txBody>
          <a:bodyPr vert="horz" lIns="91440" tIns="45720" rIns="91440" bIns="45720" rtlCol="0" anchor="ctr">
            <a:noAutofit/>
          </a:bodyPr>
          <a:lstStyle/>
          <a:p>
            <a:pPr algn="ctr"/>
            <a:r>
              <a:rPr lang="en-IN" sz="3600" b="1" u="sng" dirty="0" smtClean="0">
                <a:solidFill>
                  <a:srgbClr val="FFFF00"/>
                </a:solidFill>
                <a:effectLst>
                  <a:outerShdw blurRad="38100" dist="38100" dir="2700000" algn="tl">
                    <a:srgbClr val="000000">
                      <a:alpha val="43137"/>
                    </a:srgbClr>
                  </a:outerShdw>
                </a:effectLst>
              </a:rPr>
              <a:t>FLOWCHART EXAMPLES</a:t>
            </a:r>
            <a:endParaRPr lang="en-IN" sz="3600" dirty="0">
              <a:solidFill>
                <a:srgbClr val="FFFF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5"/>
          <a:srcRect l="31055" t="10986" r="12695" b="13574"/>
          <a:stretch>
            <a:fillRect/>
          </a:stretch>
        </p:blipFill>
        <p:spPr bwMode="auto">
          <a:xfrm>
            <a:off x="2357422" y="1214422"/>
            <a:ext cx="4857784" cy="5211997"/>
          </a:xfrm>
          <a:prstGeom prst="rect">
            <a:avLst/>
          </a:prstGeom>
          <a:noFill/>
          <a:ln w="9525">
            <a:noFill/>
            <a:miter lim="800000"/>
            <a:headEnd/>
            <a:tailEnd/>
          </a:ln>
          <a:effectLst/>
        </p:spPr>
      </p:pic>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285852" y="2428868"/>
            <a:ext cx="7572428" cy="2000264"/>
          </a:xfrm>
          <a:prstGeom prst="rect">
            <a:avLst/>
          </a:prstGeom>
        </p:spPr>
        <p:txBody>
          <a:bodyPr vert="horz" lIns="91440" tIns="45720" rIns="91440" bIns="45720" rtlCol="0" anchor="ctr">
            <a:noAutofit/>
          </a:bodyPr>
          <a:lstStyle/>
          <a:p>
            <a:pPr algn="ctr"/>
            <a:r>
              <a:rPr lang="en-IN" sz="3600" b="1" dirty="0" smtClean="0">
                <a:solidFill>
                  <a:srgbClr val="FFFF00"/>
                </a:solidFill>
                <a:effectLst>
                  <a:outerShdw blurRad="38100" dist="38100" dir="2700000" algn="tl">
                    <a:srgbClr val="000000">
                      <a:alpha val="43137"/>
                    </a:srgbClr>
                  </a:outerShdw>
                </a:effectLst>
              </a:rPr>
              <a:t>CLASS TEST </a:t>
            </a:r>
            <a:endParaRPr lang="en-IN"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85852" y="1214422"/>
            <a:ext cx="7643866" cy="4832092"/>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 1.  A step by step method for solving a problem using English Language </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 (a)  program  (b)  Flowchart </a:t>
            </a:r>
          </a:p>
          <a:p>
            <a:r>
              <a:rPr lang="en-IN" sz="2800" b="1" dirty="0" smtClean="0">
                <a:solidFill>
                  <a:schemeClr val="bg1"/>
                </a:solidFill>
                <a:effectLst>
                  <a:outerShdw blurRad="38100" dist="38100" dir="2700000" algn="tl">
                    <a:srgbClr val="000000">
                      <a:alpha val="43137"/>
                    </a:srgbClr>
                  </a:outerShdw>
                </a:effectLst>
              </a:rPr>
              <a:t> (c)  statement  (d)  Algorithm </a:t>
            </a:r>
          </a:p>
          <a:p>
            <a:endParaRPr lang="en-IN" sz="2800" b="1" dirty="0" smtClean="0">
              <a:solidFill>
                <a:schemeClr val="bg1"/>
              </a:solidFill>
              <a:effectLst>
                <a:outerShdw blurRad="38100" dist="38100" dir="2700000" algn="tl">
                  <a:srgbClr val="000000">
                    <a:alpha val="43137"/>
                  </a:srgbClr>
                </a:outerShdw>
              </a:effectLst>
            </a:endParaRPr>
          </a:p>
          <a:p>
            <a:pPr marL="514350" indent="-514350">
              <a:buAutoNum type="arabicPeriod" startAt="2"/>
            </a:pPr>
            <a:r>
              <a:rPr lang="en-IN" sz="2800" b="1" dirty="0" smtClean="0">
                <a:solidFill>
                  <a:schemeClr val="bg1"/>
                </a:solidFill>
                <a:effectLst>
                  <a:outerShdw blurRad="38100" dist="38100" dir="2700000" algn="tl">
                    <a:srgbClr val="000000">
                      <a:alpha val="43137"/>
                    </a:srgbClr>
                  </a:outerShdw>
                </a:effectLst>
              </a:rPr>
              <a:t>Set of statements is executed based upon conditional test. </a:t>
            </a:r>
          </a:p>
          <a:p>
            <a:pPr marL="514350" indent="-514350"/>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 (a)  Looping  (b)  Selective </a:t>
            </a:r>
          </a:p>
          <a:p>
            <a:r>
              <a:rPr lang="en-IN" sz="2800" b="1" dirty="0" smtClean="0">
                <a:solidFill>
                  <a:schemeClr val="bg1"/>
                </a:solidFill>
                <a:effectLst>
                  <a:outerShdw blurRad="38100" dist="38100" dir="2700000" algn="tl">
                    <a:srgbClr val="000000">
                      <a:alpha val="43137"/>
                    </a:srgbClr>
                  </a:outerShdw>
                </a:effectLst>
              </a:rPr>
              <a:t>(c)  Sequence  (d)  None </a:t>
            </a:r>
          </a:p>
        </p:txBody>
      </p:sp>
      <p:sp>
        <p:nvSpPr>
          <p:cNvPr id="6" name="Rectangle 5"/>
          <p:cNvSpPr/>
          <p:nvPr/>
        </p:nvSpPr>
        <p:spPr>
          <a:xfrm>
            <a:off x="1000100" y="214290"/>
            <a:ext cx="7786742" cy="1077218"/>
          </a:xfrm>
          <a:prstGeom prst="rect">
            <a:avLst/>
          </a:prstGeom>
        </p:spPr>
        <p:txBody>
          <a:bodyPr wrap="square">
            <a:spAutoFit/>
          </a:bodyPr>
          <a:lstStyle/>
          <a:p>
            <a:pPr algn="ctr"/>
            <a:r>
              <a:rPr lang="en-IN" sz="3200" b="1" u="sng" dirty="0" smtClean="0">
                <a:solidFill>
                  <a:srgbClr val="FFFF00"/>
                </a:solidFill>
                <a:effectLst>
                  <a:outerShdw blurRad="38100" dist="38100" dir="2700000" algn="tl">
                    <a:srgbClr val="000000">
                      <a:alpha val="43137"/>
                    </a:srgbClr>
                  </a:outerShdw>
                </a:effectLst>
              </a:rPr>
              <a:t>MULTIPLE CHOICE QUESTIONS </a:t>
            </a:r>
          </a:p>
          <a:p>
            <a:r>
              <a:rPr lang="en-IN" sz="3200" b="1" dirty="0" smtClean="0">
                <a:solidFill>
                  <a:srgbClr val="FFFF00"/>
                </a:solidFill>
                <a:effectLst>
                  <a:outerShdw blurRad="38100" dist="38100" dir="2700000" algn="tl">
                    <a:srgbClr val="000000">
                      <a:alpha val="43137"/>
                    </a:srgbClr>
                  </a:outerShdw>
                </a:effectLst>
              </a:rPr>
              <a:t>Time: 40 Min                                Max Marks 20</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57290" y="1214422"/>
            <a:ext cx="7572428" cy="5262979"/>
          </a:xfrm>
          <a:prstGeom prst="rect">
            <a:avLst/>
          </a:prstGeom>
        </p:spPr>
        <p:txBody>
          <a:bodyPr wrap="square">
            <a:spAutoFit/>
          </a:bodyPr>
          <a:lstStyle/>
          <a:p>
            <a:pPr marL="514350" indent="-514350">
              <a:buAutoNum type="arabicPeriod" startAt="3"/>
            </a:pPr>
            <a:r>
              <a:rPr lang="en-IN" sz="2800" b="1" dirty="0" smtClean="0">
                <a:solidFill>
                  <a:schemeClr val="bg1"/>
                </a:solidFill>
                <a:effectLst>
                  <a:outerShdw blurRad="38100" dist="38100" dir="2700000" algn="tl">
                    <a:srgbClr val="000000">
                      <a:alpha val="43137"/>
                    </a:srgbClr>
                  </a:outerShdw>
                </a:effectLst>
              </a:rPr>
              <a:t>Set of statements is executed again and again based upon conditional test. </a:t>
            </a:r>
          </a:p>
          <a:p>
            <a:r>
              <a:rPr lang="en-IN" sz="2800" b="1" dirty="0" smtClean="0">
                <a:solidFill>
                  <a:schemeClr val="bg1"/>
                </a:solidFill>
                <a:effectLst>
                  <a:outerShdw blurRad="38100" dist="38100" dir="2700000" algn="tl">
                    <a:srgbClr val="000000">
                      <a:alpha val="43137"/>
                    </a:srgbClr>
                  </a:outerShdw>
                </a:effectLst>
              </a:rPr>
              <a:t> (a)  Looping  (b)  Selective </a:t>
            </a:r>
          </a:p>
          <a:p>
            <a:pPr marL="514350" indent="-514350">
              <a:buAutoNum type="alphaLcParenBoth" startAt="3"/>
            </a:pPr>
            <a:r>
              <a:rPr lang="en-IN" sz="2800" b="1" dirty="0" smtClean="0">
                <a:solidFill>
                  <a:schemeClr val="bg1"/>
                </a:solidFill>
                <a:effectLst>
                  <a:outerShdw blurRad="38100" dist="38100" dir="2700000" algn="tl">
                    <a:srgbClr val="000000">
                      <a:alpha val="43137"/>
                    </a:srgbClr>
                  </a:outerShdw>
                </a:effectLst>
              </a:rPr>
              <a:t>Sequence  (d)  None </a:t>
            </a:r>
          </a:p>
          <a:p>
            <a:pPr marL="514350" indent="-514350">
              <a:buAutoNum type="alphaLcParenBoth" startAt="3"/>
            </a:pPr>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4.  The graphical representation of algorithm is </a:t>
            </a:r>
          </a:p>
          <a:p>
            <a:r>
              <a:rPr lang="en-IN" sz="2800" b="1" dirty="0" smtClean="0">
                <a:solidFill>
                  <a:schemeClr val="bg1"/>
                </a:solidFill>
                <a:effectLst>
                  <a:outerShdw blurRad="38100" dist="38100" dir="2700000" algn="tl">
                    <a:srgbClr val="000000">
                      <a:alpha val="43137"/>
                    </a:srgbClr>
                  </a:outerShdw>
                </a:effectLst>
              </a:rPr>
              <a:t> (a)  program  (b)  Flowchart </a:t>
            </a:r>
          </a:p>
          <a:p>
            <a:r>
              <a:rPr lang="en-IN" sz="2800" b="1" dirty="0" smtClean="0">
                <a:solidFill>
                  <a:schemeClr val="bg1"/>
                </a:solidFill>
                <a:effectLst>
                  <a:outerShdw blurRad="38100" dist="38100" dir="2700000" algn="tl">
                    <a:srgbClr val="000000">
                      <a:alpha val="43137"/>
                    </a:srgbClr>
                  </a:outerShdw>
                </a:effectLst>
              </a:rPr>
              <a:t> (c)  statement  (d)  Algorithm </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5.  All instructions are executed one after other. </a:t>
            </a:r>
          </a:p>
          <a:p>
            <a:r>
              <a:rPr lang="en-IN" sz="2800" b="1" dirty="0" smtClean="0">
                <a:solidFill>
                  <a:schemeClr val="bg1"/>
                </a:solidFill>
                <a:effectLst>
                  <a:outerShdw blurRad="38100" dist="38100" dir="2700000" algn="tl">
                    <a:srgbClr val="000000">
                      <a:alpha val="43137"/>
                    </a:srgbClr>
                  </a:outerShdw>
                </a:effectLst>
              </a:rPr>
              <a:t> (a)  Looping  (b)  Selective </a:t>
            </a:r>
          </a:p>
          <a:p>
            <a:r>
              <a:rPr lang="en-IN" sz="2800" b="1" dirty="0" smtClean="0">
                <a:solidFill>
                  <a:schemeClr val="bg1"/>
                </a:solidFill>
                <a:effectLst>
                  <a:outerShdw blurRad="38100" dist="38100" dir="2700000" algn="tl">
                    <a:srgbClr val="000000">
                      <a:alpha val="43137"/>
                    </a:srgbClr>
                  </a:outerShdw>
                </a:effectLst>
              </a:rPr>
              <a:t>(c)  Sequence  (d)  None </a:t>
            </a:r>
          </a:p>
        </p:txBody>
      </p:sp>
      <p:sp>
        <p:nvSpPr>
          <p:cNvPr id="3" name="Rectangle 2"/>
          <p:cNvSpPr/>
          <p:nvPr/>
        </p:nvSpPr>
        <p:spPr>
          <a:xfrm>
            <a:off x="2071670" y="214290"/>
            <a:ext cx="5524589" cy="584775"/>
          </a:xfrm>
          <a:prstGeom prst="rect">
            <a:avLst/>
          </a:prstGeom>
        </p:spPr>
        <p:txBody>
          <a:bodyPr wrap="none">
            <a:spAutoFit/>
          </a:bodyPr>
          <a:lstStyle/>
          <a:p>
            <a:r>
              <a:rPr lang="en-IN" sz="3200" b="1" u="sng" dirty="0" smtClean="0">
                <a:solidFill>
                  <a:srgbClr val="FFFF00"/>
                </a:solidFill>
                <a:effectLst>
                  <a:outerShdw blurRad="38100" dist="38100" dir="2700000" algn="tl">
                    <a:srgbClr val="000000">
                      <a:alpha val="43137"/>
                    </a:srgbClr>
                  </a:outerShdw>
                </a:effectLst>
              </a:rPr>
              <a:t>MULTIPLE CHOICE QUESTIONS </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1357298"/>
            <a:ext cx="7572428" cy="5262979"/>
          </a:xfrm>
          <a:prstGeom prst="rect">
            <a:avLst/>
          </a:prstGeom>
        </p:spPr>
        <p:txBody>
          <a:bodyPr wrap="square">
            <a:spAutoFit/>
          </a:bodyPr>
          <a:lstStyle/>
          <a:p>
            <a:pPr marL="514350" indent="-514350" algn="just">
              <a:buAutoNum type="arabicPeriod"/>
            </a:pPr>
            <a:r>
              <a:rPr lang="en-IN" sz="2800" b="1" dirty="0" smtClean="0">
                <a:solidFill>
                  <a:schemeClr val="bg1"/>
                </a:solidFill>
                <a:effectLst>
                  <a:outerShdw blurRad="38100" dist="38100" dir="2700000" algn="tl">
                    <a:srgbClr val="000000">
                      <a:alpha val="43137"/>
                    </a:srgbClr>
                  </a:outerShdw>
                </a:effectLst>
              </a:rPr>
              <a:t>Define Algorithm. </a:t>
            </a:r>
          </a:p>
          <a:p>
            <a:pPr marL="514350" indent="-514350" algn="just"/>
            <a:endParaRPr lang="en-IN" sz="2800" b="1" dirty="0" smtClean="0">
              <a:solidFill>
                <a:schemeClr val="bg1"/>
              </a:solidFill>
              <a:effectLst>
                <a:outerShdw blurRad="38100" dist="38100" dir="2700000" algn="tl">
                  <a:srgbClr val="000000">
                    <a:alpha val="43137"/>
                  </a:srgbClr>
                </a:outerShdw>
              </a:effectLst>
            </a:endParaRPr>
          </a:p>
          <a:p>
            <a:pPr marL="514350" indent="-514350" algn="just">
              <a:buAutoNum type="arabicPeriod" startAt="2"/>
            </a:pPr>
            <a:r>
              <a:rPr lang="en-IN" sz="2800" b="1" dirty="0" smtClean="0">
                <a:solidFill>
                  <a:schemeClr val="bg1"/>
                </a:solidFill>
                <a:effectLst>
                  <a:outerShdw blurRad="38100" dist="38100" dir="2700000" algn="tl">
                    <a:srgbClr val="000000">
                      <a:alpha val="43137"/>
                    </a:srgbClr>
                  </a:outerShdw>
                </a:effectLst>
              </a:rPr>
              <a:t>Define Flowchart. </a:t>
            </a:r>
          </a:p>
          <a:p>
            <a:pPr marL="514350" indent="-514350" algn="just"/>
            <a:endParaRPr lang="en-IN" sz="2800" b="1" dirty="0" smtClean="0">
              <a:solidFill>
                <a:schemeClr val="bg1"/>
              </a:solidFill>
              <a:effectLst>
                <a:outerShdw blurRad="38100" dist="38100" dir="2700000" algn="tl">
                  <a:srgbClr val="000000">
                    <a:alpha val="43137"/>
                  </a:srgbClr>
                </a:outerShdw>
              </a:effectLst>
            </a:endParaRPr>
          </a:p>
          <a:p>
            <a:pPr marL="514350" indent="-514350" algn="just">
              <a:buAutoNum type="arabicPeriod" startAt="3"/>
            </a:pPr>
            <a:r>
              <a:rPr lang="en-IN" sz="2800" b="1" dirty="0" smtClean="0">
                <a:solidFill>
                  <a:schemeClr val="bg1"/>
                </a:solidFill>
                <a:effectLst>
                  <a:outerShdw blurRad="38100" dist="38100" dir="2700000" algn="tl">
                    <a:srgbClr val="000000">
                      <a:alpha val="43137"/>
                    </a:srgbClr>
                  </a:outerShdw>
                </a:effectLst>
              </a:rPr>
              <a:t>Write an algorithm to find the sum of two numbers. </a:t>
            </a:r>
          </a:p>
          <a:p>
            <a:pPr marL="514350" indent="-514350" algn="just"/>
            <a:endParaRPr lang="en-IN" sz="2800" b="1" dirty="0" smtClean="0">
              <a:solidFill>
                <a:schemeClr val="bg1"/>
              </a:solidFill>
              <a:effectLst>
                <a:outerShdw blurRad="38100" dist="38100" dir="2700000" algn="tl">
                  <a:srgbClr val="000000">
                    <a:alpha val="43137"/>
                  </a:srgbClr>
                </a:outerShdw>
              </a:effectLst>
            </a:endParaRPr>
          </a:p>
          <a:p>
            <a:pPr marL="514350" indent="-514350" algn="just">
              <a:buAutoNum type="arabicPeriod" startAt="4"/>
            </a:pPr>
            <a:r>
              <a:rPr lang="en-IN" sz="2800" b="1" dirty="0" smtClean="0">
                <a:solidFill>
                  <a:schemeClr val="bg1"/>
                </a:solidFill>
                <a:effectLst>
                  <a:outerShdw blurRad="38100" dist="38100" dir="2700000" algn="tl">
                    <a:srgbClr val="000000">
                      <a:alpha val="43137"/>
                    </a:srgbClr>
                  </a:outerShdw>
                </a:effectLst>
              </a:rPr>
              <a:t>Write an algorithm to find the area of a triangle. </a:t>
            </a:r>
          </a:p>
          <a:p>
            <a:pPr marL="514350" indent="-514350"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5.  Write an algorithm to find whether given number is odd or even. </a:t>
            </a:r>
          </a:p>
        </p:txBody>
      </p:sp>
      <p:sp>
        <p:nvSpPr>
          <p:cNvPr id="3" name="Rectangle 2"/>
          <p:cNvSpPr/>
          <p:nvPr/>
        </p:nvSpPr>
        <p:spPr>
          <a:xfrm>
            <a:off x="1428728" y="285728"/>
            <a:ext cx="6921382" cy="584775"/>
          </a:xfrm>
          <a:prstGeom prst="rect">
            <a:avLst/>
          </a:prstGeom>
        </p:spPr>
        <p:txBody>
          <a:bodyPr wrap="none">
            <a:spAutoFit/>
          </a:bodyPr>
          <a:lstStyle/>
          <a:p>
            <a:r>
              <a:rPr lang="en-IN" sz="3200" b="1" u="sng" dirty="0" smtClean="0">
                <a:solidFill>
                  <a:srgbClr val="FFFF00"/>
                </a:solidFill>
                <a:effectLst>
                  <a:outerShdw blurRad="38100" dist="38100" dir="2700000" algn="tl">
                    <a:srgbClr val="000000">
                      <a:alpha val="43137"/>
                    </a:srgbClr>
                  </a:outerShdw>
                </a:effectLst>
              </a:rPr>
              <a:t>ANSWER THE FOLLOWING QUESTIONS. </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b="1" u="sng" dirty="0" smtClean="0">
                <a:solidFill>
                  <a:srgbClr val="FFFF00"/>
                </a:solidFill>
                <a:effectLst>
                  <a:outerShdw blurRad="38100" dist="38100" dir="2700000" algn="tl">
                    <a:srgbClr val="000000">
                      <a:alpha val="43137"/>
                    </a:srgbClr>
                  </a:outerShdw>
                </a:effectLst>
              </a:rPr>
              <a:t>ALGORITHM AND FLOW CHART</a:t>
            </a:r>
            <a:endParaRPr lang="en-US" b="1" u="sng" dirty="0">
              <a:solidFill>
                <a:srgbClr val="FFFF00"/>
              </a:solidFill>
              <a:effectLst>
                <a:outerShdw blurRad="38100" dist="38100" dir="2700000" algn="tl">
                  <a:srgbClr val="000000">
                    <a:alpha val="43137"/>
                  </a:srgbClr>
                </a:outerShdw>
              </a:effectLst>
            </a:endParaRPr>
          </a:p>
        </p:txBody>
      </p:sp>
      <p:sp>
        <p:nvSpPr>
          <p:cNvPr id="9" name="Content Placeholder 2"/>
          <p:cNvSpPr>
            <a:spLocks noGrp="1"/>
          </p:cNvSpPr>
          <p:nvPr>
            <p:ph idx="1"/>
          </p:nvPr>
        </p:nvSpPr>
        <p:spPr>
          <a:xfrm>
            <a:off x="714348" y="2071678"/>
            <a:ext cx="8215370" cy="4357718"/>
          </a:xfrm>
        </p:spPr>
        <p:txBody>
          <a:bodyPr>
            <a:noAutofit/>
          </a:bodyPr>
          <a:lstStyle/>
          <a:p>
            <a:pPr>
              <a:buNone/>
            </a:pPr>
            <a:endParaRPr lang="en-US" sz="1400" b="1" dirty="0" smtClean="0">
              <a:effectLst>
                <a:outerShdw blurRad="38100" dist="38100" dir="2700000" algn="tl">
                  <a:srgbClr val="000000">
                    <a:alpha val="43137"/>
                  </a:srgbClr>
                </a:outerShdw>
              </a:effectLst>
            </a:endParaRPr>
          </a:p>
          <a:p>
            <a:pPr marL="514350" indent="-514350" algn="just">
              <a:buNone/>
            </a:pPr>
            <a:r>
              <a:rPr lang="en-IN" sz="2400" b="1" dirty="0" smtClean="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	Intelligence is one of the key characteristics which differentiate a human being from other  living creatures on the earth. Basic intelligence covers day to day problem solving and  making strategies to handle different situations which keep arising in day to day life. </a:t>
            </a:r>
            <a:endParaRPr lang="en-US" sz="2400" b="1" dirty="0">
              <a:effectLst>
                <a:outerShdw blurRad="38100" dist="38100" dir="2700000" algn="tl">
                  <a:srgbClr val="000000">
                    <a:alpha val="43137"/>
                  </a:srgbClr>
                </a:outerShdw>
              </a:effectLst>
            </a:endParaRPr>
          </a:p>
        </p:txBody>
      </p:sp>
      <p:sp>
        <p:nvSpPr>
          <p:cNvPr id="4" name="Rectangle 3"/>
          <p:cNvSpPr/>
          <p:nvPr/>
        </p:nvSpPr>
        <p:spPr>
          <a:xfrm>
            <a:off x="1571604" y="1428736"/>
            <a:ext cx="2878865" cy="584775"/>
          </a:xfrm>
          <a:prstGeom prst="rect">
            <a:avLst/>
          </a:prstGeom>
        </p:spPr>
        <p:txBody>
          <a:bodyPr wrap="none">
            <a:spAutoFit/>
          </a:bodyPr>
          <a:lstStyle/>
          <a:p>
            <a:pPr marL="514350" indent="-514350" algn="just"/>
            <a:r>
              <a:rPr lang="en-IN" sz="3200" b="1" dirty="0" smtClean="0">
                <a:solidFill>
                  <a:srgbClr val="FFFF00"/>
                </a:solidFill>
                <a:effectLst>
                  <a:outerShdw blurRad="38100" dist="38100" dir="2700000" algn="tl">
                    <a:srgbClr val="000000">
                      <a:alpha val="43137"/>
                    </a:srgbClr>
                  </a:outerShdw>
                </a:effectLst>
              </a:rPr>
              <a:t>INTRODUCTION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1428736"/>
            <a:ext cx="7572428" cy="3108543"/>
          </a:xfrm>
          <a:prstGeom prst="rect">
            <a:avLst/>
          </a:prstGeom>
        </p:spPr>
        <p:txBody>
          <a:bodyPr wrap="square">
            <a:spAutoFit/>
          </a:bodyPr>
          <a:lstStyle/>
          <a:p>
            <a:pPr marL="514350" indent="-514350" algn="just">
              <a:buAutoNum type="arabicPeriod" startAt="6"/>
            </a:pPr>
            <a:r>
              <a:rPr lang="en-IN" sz="2800" b="1" dirty="0" smtClean="0">
                <a:solidFill>
                  <a:schemeClr val="bg1"/>
                </a:solidFill>
                <a:effectLst>
                  <a:outerShdw blurRad="38100" dist="38100" dir="2700000" algn="tl">
                    <a:srgbClr val="000000">
                      <a:alpha val="43137"/>
                    </a:srgbClr>
                  </a:outerShdw>
                </a:effectLst>
              </a:rPr>
              <a:t>Write an algorithm to find the sum of all even number up to given number. </a:t>
            </a:r>
          </a:p>
          <a:p>
            <a:pPr marL="514350" indent="-514350" algn="just"/>
            <a:endParaRPr lang="en-IN" sz="2800" b="1" dirty="0" smtClean="0">
              <a:solidFill>
                <a:schemeClr val="bg1"/>
              </a:solidFill>
              <a:effectLst>
                <a:outerShdw blurRad="38100" dist="38100" dir="2700000" algn="tl">
                  <a:srgbClr val="000000">
                    <a:alpha val="43137"/>
                  </a:srgbClr>
                </a:outerShdw>
              </a:effectLst>
            </a:endParaRPr>
          </a:p>
          <a:p>
            <a:pPr marL="514350" indent="-514350" algn="just">
              <a:buAutoNum type="arabicPeriod" startAt="7"/>
            </a:pPr>
            <a:r>
              <a:rPr lang="en-IN" sz="2800" b="1" dirty="0" smtClean="0">
                <a:solidFill>
                  <a:schemeClr val="bg1"/>
                </a:solidFill>
                <a:effectLst>
                  <a:outerShdw blurRad="38100" dist="38100" dir="2700000" algn="tl">
                    <a:srgbClr val="000000">
                      <a:alpha val="43137"/>
                    </a:srgbClr>
                  </a:outerShdw>
                </a:effectLst>
              </a:rPr>
              <a:t>Draw a flowchart to find the area of a circle. </a:t>
            </a:r>
          </a:p>
          <a:p>
            <a:pPr marL="514350" indent="-514350" algn="just"/>
            <a:endParaRPr lang="en-IN" sz="2800" b="1" dirty="0" smtClean="0">
              <a:solidFill>
                <a:schemeClr val="bg1"/>
              </a:solidFill>
              <a:effectLst>
                <a:outerShdw blurRad="38100" dist="38100" dir="2700000" algn="tl">
                  <a:srgbClr val="000000">
                    <a:alpha val="43137"/>
                  </a:srgbClr>
                </a:outerShdw>
              </a:effectLst>
            </a:endParaRPr>
          </a:p>
          <a:p>
            <a:pPr marL="514350" indent="-514350" algn="just">
              <a:buAutoNum type="arabicPeriod" startAt="9"/>
            </a:pPr>
            <a:r>
              <a:rPr lang="en-IN" sz="2800" b="1" dirty="0" smtClean="0">
                <a:solidFill>
                  <a:schemeClr val="bg1"/>
                </a:solidFill>
                <a:effectLst>
                  <a:outerShdw blurRad="38100" dist="38100" dir="2700000" algn="tl">
                    <a:srgbClr val="000000">
                      <a:alpha val="43137"/>
                    </a:srgbClr>
                  </a:outerShdw>
                </a:effectLst>
              </a:rPr>
              <a:t>Draw a flowchart to find the smallest number among n numbers. </a:t>
            </a:r>
          </a:p>
        </p:txBody>
      </p:sp>
      <p:sp>
        <p:nvSpPr>
          <p:cNvPr id="3" name="Rectangle 2"/>
          <p:cNvSpPr/>
          <p:nvPr/>
        </p:nvSpPr>
        <p:spPr>
          <a:xfrm>
            <a:off x="1428728" y="285728"/>
            <a:ext cx="6921382" cy="584775"/>
          </a:xfrm>
          <a:prstGeom prst="rect">
            <a:avLst/>
          </a:prstGeom>
        </p:spPr>
        <p:txBody>
          <a:bodyPr wrap="none">
            <a:spAutoFit/>
          </a:bodyPr>
          <a:lstStyle/>
          <a:p>
            <a:r>
              <a:rPr lang="en-IN" sz="3200" b="1" u="sng" dirty="0" smtClean="0">
                <a:solidFill>
                  <a:srgbClr val="FFFF00"/>
                </a:solidFill>
                <a:effectLst>
                  <a:outerShdw blurRad="38100" dist="38100" dir="2700000" algn="tl">
                    <a:srgbClr val="000000">
                      <a:alpha val="43137"/>
                    </a:srgbClr>
                  </a:outerShdw>
                </a:effectLst>
              </a:rPr>
              <a:t>ANSWER THE FOLLOWING QUESTIONS. </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85852" y="1785926"/>
            <a:ext cx="7572428" cy="3970318"/>
          </a:xfrm>
          <a:prstGeom prst="rect">
            <a:avLst/>
          </a:prstGeom>
        </p:spPr>
        <p:txBody>
          <a:bodyPr wrap="square">
            <a:spAutoFit/>
          </a:bodyPr>
          <a:lstStyle/>
          <a:p>
            <a:pPr marL="514350" indent="-514350" algn="just">
              <a:buAutoNum type="arabicPeriod" startAt="10"/>
            </a:pPr>
            <a:r>
              <a:rPr lang="en-IN" sz="2800" b="1" dirty="0" smtClean="0">
                <a:solidFill>
                  <a:schemeClr val="bg1"/>
                </a:solidFill>
                <a:effectLst>
                  <a:outerShdw blurRad="38100" dist="38100" dir="2700000" algn="tl">
                    <a:srgbClr val="000000">
                      <a:alpha val="43137"/>
                    </a:srgbClr>
                  </a:outerShdw>
                </a:effectLst>
              </a:rPr>
              <a:t>Draw a flowchart to find the sum of all multiples of 5 up to given number. </a:t>
            </a:r>
          </a:p>
          <a:p>
            <a:pPr marL="514350" indent="-514350"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11.  Mona is confused about finite loop and infinite loop, explain her with the help of </a:t>
            </a:r>
          </a:p>
          <a:p>
            <a:pPr algn="just"/>
            <a:r>
              <a:rPr lang="en-IN" sz="2800" b="1" dirty="0" smtClean="0">
                <a:solidFill>
                  <a:schemeClr val="bg1"/>
                </a:solidFill>
                <a:effectLst>
                  <a:outerShdw blurRad="38100" dist="38100" dir="2700000" algn="tl">
                    <a:srgbClr val="000000">
                      <a:alpha val="43137"/>
                    </a:srgbClr>
                  </a:outerShdw>
                </a:effectLst>
              </a:rPr>
              <a:t>example. </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12.  Write an algorithm and a flowchart to find sum of n numbers. </a:t>
            </a:r>
            <a:endParaRPr lang="en-IN" sz="28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1428728" y="285728"/>
            <a:ext cx="6921382" cy="584775"/>
          </a:xfrm>
          <a:prstGeom prst="rect">
            <a:avLst/>
          </a:prstGeom>
        </p:spPr>
        <p:txBody>
          <a:bodyPr wrap="none">
            <a:spAutoFit/>
          </a:bodyPr>
          <a:lstStyle/>
          <a:p>
            <a:r>
              <a:rPr lang="en-IN" sz="3200" b="1" u="sng" dirty="0" smtClean="0">
                <a:solidFill>
                  <a:srgbClr val="FFFF00"/>
                </a:solidFill>
                <a:effectLst>
                  <a:outerShdw blurRad="38100" dist="38100" dir="2700000" algn="tl">
                    <a:srgbClr val="000000">
                      <a:alpha val="43137"/>
                    </a:srgbClr>
                  </a:outerShdw>
                </a:effectLst>
              </a:rPr>
              <a:t>ANSWER THE FOLLOWING QUESTIONS. </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28992" y="3071810"/>
            <a:ext cx="2485232" cy="646331"/>
          </a:xfrm>
          <a:prstGeom prst="rect">
            <a:avLst/>
          </a:prstGeom>
        </p:spPr>
        <p:txBody>
          <a:bodyPr wrap="none">
            <a:spAutoFit/>
          </a:bodyPr>
          <a:lstStyle/>
          <a:p>
            <a:r>
              <a:rPr lang="en-IN" sz="3600" b="1" u="sng" dirty="0" smtClean="0">
                <a:solidFill>
                  <a:srgbClr val="FFFF00"/>
                </a:solidFill>
                <a:effectLst>
                  <a:outerShdw blurRad="38100" dist="38100" dir="2700000" algn="tl">
                    <a:srgbClr val="000000">
                      <a:alpha val="43137"/>
                    </a:srgbClr>
                  </a:outerShdw>
                </a:effectLst>
              </a:rPr>
              <a:t>THANK YOU</a:t>
            </a: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b="1" u="sng" dirty="0" smtClean="0">
                <a:solidFill>
                  <a:srgbClr val="FFFF00"/>
                </a:solidFill>
                <a:effectLst>
                  <a:outerShdw blurRad="38100" dist="38100" dir="2700000" algn="tl">
                    <a:srgbClr val="000000">
                      <a:alpha val="43137"/>
                    </a:srgbClr>
                  </a:outerShdw>
                </a:effectLst>
              </a:rPr>
              <a:t>ALGORITHM AND FLOW CHART</a:t>
            </a:r>
            <a:endParaRPr lang="en-US" b="1" u="sng" dirty="0">
              <a:solidFill>
                <a:srgbClr val="FFFF00"/>
              </a:solidFill>
              <a:effectLst>
                <a:outerShdw blurRad="38100" dist="38100" dir="2700000" algn="tl">
                  <a:srgbClr val="000000">
                    <a:alpha val="43137"/>
                  </a:srgbClr>
                </a:outerShdw>
              </a:effectLst>
            </a:endParaRPr>
          </a:p>
        </p:txBody>
      </p:sp>
      <p:sp>
        <p:nvSpPr>
          <p:cNvPr id="9" name="Content Placeholder 2"/>
          <p:cNvSpPr>
            <a:spLocks noGrp="1"/>
          </p:cNvSpPr>
          <p:nvPr>
            <p:ph idx="1"/>
          </p:nvPr>
        </p:nvSpPr>
        <p:spPr>
          <a:xfrm>
            <a:off x="714348" y="2714620"/>
            <a:ext cx="8215370" cy="2857520"/>
          </a:xfrm>
        </p:spPr>
        <p:txBody>
          <a:bodyPr>
            <a:noAutofit/>
          </a:bodyPr>
          <a:lstStyle/>
          <a:p>
            <a:pPr marL="514350" indent="-514350" algn="just">
              <a:buNone/>
            </a:pPr>
            <a:r>
              <a:rPr lang="en-US" sz="3200" b="1" dirty="0" smtClean="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One  person goes Bank to withdraw money. After knowing the balance in his account, he/she  decides to withdraw the entire amount from his account but he/she has to leave minimum  balance in his account. </a:t>
            </a:r>
            <a:endParaRPr lang="en-US" sz="3200" b="1" dirty="0">
              <a:effectLst>
                <a:outerShdw blurRad="38100" dist="38100" dir="2700000" algn="tl">
                  <a:srgbClr val="000000">
                    <a:alpha val="43137"/>
                  </a:srgbClr>
                </a:outerShdw>
              </a:effectLst>
            </a:endParaRPr>
          </a:p>
        </p:txBody>
      </p:sp>
      <p:sp>
        <p:nvSpPr>
          <p:cNvPr id="4" name="Rectangle 3"/>
          <p:cNvSpPr/>
          <p:nvPr/>
        </p:nvSpPr>
        <p:spPr>
          <a:xfrm>
            <a:off x="1571604" y="1428736"/>
            <a:ext cx="2878865" cy="58477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marL="514350" indent="-514350" algn="just"/>
            <a:r>
              <a:rPr lang="en-IN" sz="3200" b="1" dirty="0" smtClean="0">
                <a:solidFill>
                  <a:srgbClr val="FFFF00"/>
                </a:solidFill>
                <a:effectLst>
                  <a:outerShdw blurRad="38100" dist="38100" dir="2700000" algn="tl">
                    <a:srgbClr val="000000">
                      <a:alpha val="43137"/>
                    </a:srgbClr>
                  </a:outerShdw>
                </a:effectLst>
              </a:rPr>
              <a:t>INTRODUCTION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b="1" u="sng" dirty="0" smtClean="0">
                <a:solidFill>
                  <a:srgbClr val="FFFF00"/>
                </a:solidFill>
                <a:effectLst>
                  <a:outerShdw blurRad="38100" dist="38100" dir="2700000" algn="tl">
                    <a:srgbClr val="000000">
                      <a:alpha val="43137"/>
                    </a:srgbClr>
                  </a:outerShdw>
                </a:effectLst>
              </a:rPr>
              <a:t>ALGORITHM AND FLOW CHART</a:t>
            </a:r>
            <a:endParaRPr lang="en-US" b="1" u="sng" dirty="0">
              <a:solidFill>
                <a:srgbClr val="FFFF00"/>
              </a:solidFill>
              <a:effectLst>
                <a:outerShdw blurRad="38100" dist="38100" dir="2700000" algn="tl">
                  <a:srgbClr val="000000">
                    <a:alpha val="43137"/>
                  </a:srgbClr>
                </a:outerShdw>
              </a:effectLst>
            </a:endParaRPr>
          </a:p>
        </p:txBody>
      </p:sp>
      <p:sp>
        <p:nvSpPr>
          <p:cNvPr id="9" name="Content Placeholder 2"/>
          <p:cNvSpPr>
            <a:spLocks noGrp="1"/>
          </p:cNvSpPr>
          <p:nvPr>
            <p:ph idx="1"/>
          </p:nvPr>
        </p:nvSpPr>
        <p:spPr>
          <a:xfrm>
            <a:off x="1000100" y="2357430"/>
            <a:ext cx="7929618" cy="3786214"/>
          </a:xfrm>
        </p:spPr>
        <p:txBody>
          <a:bodyPr>
            <a:noAutofit/>
          </a:bodyPr>
          <a:lstStyle/>
          <a:p>
            <a:pPr marL="514350" indent="-514350" algn="just">
              <a:buNone/>
            </a:pPr>
            <a:r>
              <a:rPr lang="en-US" sz="3200" b="1" dirty="0" smtClean="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Here deciding about how much amount he/she may withdraw from  the account is one of the example of the basic intelligence. During the process of solving  any problem, one tries to find the necessary steps to be taken in a sequence. </a:t>
            </a:r>
            <a:endParaRPr lang="en-US" sz="3200" b="1" dirty="0">
              <a:effectLst>
                <a:outerShdw blurRad="38100" dist="38100" dir="2700000" algn="tl">
                  <a:srgbClr val="000000">
                    <a:alpha val="43137"/>
                  </a:srgbClr>
                </a:outerShdw>
              </a:effectLst>
            </a:endParaRPr>
          </a:p>
        </p:txBody>
      </p:sp>
      <p:sp>
        <p:nvSpPr>
          <p:cNvPr id="4" name="Rectangle 3"/>
          <p:cNvSpPr/>
          <p:nvPr/>
        </p:nvSpPr>
        <p:spPr>
          <a:xfrm>
            <a:off x="1571604" y="1428736"/>
            <a:ext cx="2878865"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marL="514350" indent="-514350" algn="just"/>
            <a:r>
              <a:rPr lang="en-IN" sz="3200" b="1" dirty="0" smtClean="0">
                <a:solidFill>
                  <a:srgbClr val="FFFF00"/>
                </a:solidFill>
                <a:effectLst>
                  <a:outerShdw blurRad="38100" dist="38100" dir="2700000" algn="tl">
                    <a:srgbClr val="000000">
                      <a:alpha val="43137"/>
                    </a:srgbClr>
                  </a:outerShdw>
                </a:effectLst>
              </a:rPr>
              <a:t>INTRODUCTION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14348" y="285728"/>
            <a:ext cx="8286808"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b="1" u="sng" dirty="0" smtClean="0">
                <a:solidFill>
                  <a:srgbClr val="FFFF00"/>
                </a:solidFill>
                <a:effectLst>
                  <a:outerShdw blurRad="38100" dist="38100" dir="2700000" algn="tl">
                    <a:srgbClr val="000000">
                      <a:alpha val="43137"/>
                    </a:srgbClr>
                  </a:outerShdw>
                </a:effectLst>
              </a:rPr>
              <a:t>ALGORITHM AND FLOW CHART</a:t>
            </a:r>
            <a:endParaRPr lang="en-US" b="1" u="sng"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571604" y="1428737"/>
            <a:ext cx="6929486"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514350" indent="-514350" algn="just"/>
            <a:r>
              <a:rPr lang="en-IN" sz="3200" b="1" dirty="0" smtClean="0">
                <a:solidFill>
                  <a:srgbClr val="FFFF00"/>
                </a:solidFill>
                <a:effectLst>
                  <a:outerShdw blurRad="38100" dist="38100" dir="2700000" algn="tl">
                    <a:srgbClr val="000000">
                      <a:alpha val="43137"/>
                    </a:srgbClr>
                  </a:outerShdw>
                </a:effectLst>
              </a:rPr>
              <a:t>What is Algorithm?</a:t>
            </a:r>
          </a:p>
        </p:txBody>
      </p:sp>
      <p:sp>
        <p:nvSpPr>
          <p:cNvPr id="7" name="Rectangle 6"/>
          <p:cNvSpPr/>
          <p:nvPr/>
        </p:nvSpPr>
        <p:spPr>
          <a:xfrm>
            <a:off x="1428728" y="2285992"/>
            <a:ext cx="7429552" cy="156966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Algorithm can be defined as: “A sequence of activities to be processed for getting desired output from a given input.”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03309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3969</TotalTime>
  <Words>1441</Words>
  <Application>Microsoft Office PowerPoint</Application>
  <PresentationFormat>On-screen Show (4:3)</PresentationFormat>
  <Paragraphs>364</Paragraphs>
  <Slides>62</Slides>
  <Notes>52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CHAPTER 06 ALGORITHMS AND FLOW CHARTS</vt:lpstr>
      <vt:lpstr>Unit 1:</vt:lpstr>
      <vt:lpstr>Unit I</vt:lpstr>
      <vt:lpstr>PROBLEM  SOLVING  TECHNIQUES</vt:lpstr>
      <vt:lpstr>ALGORITHM AND FLOW CHART</vt:lpstr>
      <vt:lpstr>ALGORITHM AND FLOW CHART</vt:lpstr>
      <vt:lpstr>ALGORITHM AND FLOW CHART</vt:lpstr>
      <vt:lpstr>ALGORITHM AND FLOW CHART</vt:lpstr>
      <vt:lpstr>ALGORITHM AND FLOW CHART</vt:lpstr>
      <vt:lpstr>ALGORITHM AND FLOW CHART</vt:lpstr>
      <vt:lpstr>MUHAMMAD IBN MUSA AL-KHWARIZMI</vt:lpstr>
      <vt:lpstr>PROPERTIES OF ALGORITHM</vt:lpstr>
      <vt:lpstr>PROPERTIES OF ALGORITHM</vt:lpstr>
      <vt:lpstr>PROPERTIES OF ALGORITHM</vt:lpstr>
      <vt:lpstr>PROPERTIES OF ALGORITHM</vt:lpstr>
      <vt:lpstr>PROPERTIES OF ALGORITHM</vt:lpstr>
      <vt:lpstr>PROPERTIES OF ALGORITHM</vt:lpstr>
      <vt:lpstr>PROPERTIES OF ALGORITHM</vt:lpstr>
      <vt:lpstr>ALGORITHM  EXAMPLES</vt:lpstr>
      <vt:lpstr>ALGORITHM  EXAMPLES</vt:lpstr>
      <vt:lpstr>ALGORITHM  EXAMPLES</vt:lpstr>
      <vt:lpstr>ALGORITHM  EXAMPLES</vt:lpstr>
      <vt:lpstr>ALGORITHM  EXAMPLES</vt:lpstr>
      <vt:lpstr>ALGORITHM  EXAMPLES</vt:lpstr>
      <vt:lpstr>FLOWCHART</vt:lpstr>
      <vt:lpstr>The flowchart is a diagram which visually presents the flow of data through processing systems. This means by seeing a flow chart one can know the operations performed and the sequence of these  operations in a system. Algorithms are nothing but sequence of steps for solving problems. So a flow chart can be used for representing an  algorithm. A flowchart, will describe the operations           (and in what sequence) are required                   to  solve a given problem.</vt:lpstr>
      <vt:lpstr>A flowchart is a type of diagram that represents an algorithm, workflow or process. The flowchart shows the steps as boxes of various kinds, and their order by connecting the boxes with arrows. This diagrammatic representation illustrates a solution model to a given problem. Flowcharts are used in analyzing, designing, documenting or managing a process or program in various fields.</vt:lpstr>
      <vt:lpstr>BUILDING BLOCKS OF  FLOW CHART OR  COMMON SYMBOLS  OF  FLOW CHART</vt:lpstr>
      <vt:lpstr>The American National Standards Institute (ANSI) set standards for flowcharts and their symbols in the 1960s. The International Organization for Standardization(ISO) adopted the ANSI symbols in 1970. The current standard was revised in 1985. Generally, flowcharts flow from top to bottom and left to right.</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AdmOfficer</cp:lastModifiedBy>
  <cp:revision>388</cp:revision>
  <dcterms:created xsi:type="dcterms:W3CDTF">2013-08-21T19:17:07Z</dcterms:created>
  <dcterms:modified xsi:type="dcterms:W3CDTF">2019-07-14T15:03:16Z</dcterms:modified>
</cp:coreProperties>
</file>